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Lst>
  <p:notesMasterIdLst>
    <p:notesMasterId r:id="rId20"/>
  </p:notesMasterIdLst>
  <p:sldSz cx="14630400" cy="8229600"/>
  <p:notesSz cx="8229600" cy="14630400"/>
  <p:embeddedFontLst>
    <p:embeddedFont>
      <p:font typeface="Crimson Pro Semi Bold"/>
      <p:regular r:id="rId25"/>
    </p:embeddedFont>
    <p:embeddedFont>
      <p:font typeface="Crimson Pro Semi Bold"/>
      <p:regular r:id="rId26"/>
    </p:embeddedFont>
    <p:embeddedFont>
      <p:font typeface="Crimson Pro Semi Bold"/>
      <p:regular r:id="rId27"/>
    </p:embeddedFont>
    <p:embeddedFont>
      <p:font typeface="Crimson Pro Semi Bold"/>
      <p:regular r:id="rId28"/>
    </p:embeddedFont>
    <p:embeddedFont>
      <p:font typeface="Heebo"/>
      <p:regular r:id="rId29"/>
    </p:embeddedFont>
    <p:embeddedFont>
      <p:font typeface="Heebo"/>
      <p:regular r:id="rId30"/>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notesMaster" Target="notesMasters/notesMaster1.xml"/><Relationship Id="rId21" Type="http://schemas.openxmlformats.org/officeDocument/2006/relationships/presProps" Target="presProps.xml"/><Relationship Id="rId22" Type="http://schemas.openxmlformats.org/officeDocument/2006/relationships/viewProps" Target="viewProps.xml"/><Relationship Id="rId23" Type="http://schemas.openxmlformats.org/officeDocument/2006/relationships/theme" Target="theme/theme1.xml"/><Relationship Id="rId24" Type="http://schemas.openxmlformats.org/officeDocument/2006/relationships/tableStyles" Target="tableStyles.xml"/><Relationship Id="rId25" Type="http://schemas.openxmlformats.org/officeDocument/2006/relationships/font" Target="fonts/font1.fntdata"/><Relationship Id="rId26" Type="http://schemas.openxmlformats.org/officeDocument/2006/relationships/font" Target="fonts/font2.fntdata"/><Relationship Id="rId27" Type="http://schemas.openxmlformats.org/officeDocument/2006/relationships/font" Target="fonts/font3.fntdata"/><Relationship Id="rId28" Type="http://schemas.openxmlformats.org/officeDocument/2006/relationships/font" Target="fonts/font4.fntdata"/><Relationship Id="rId29" Type="http://schemas.openxmlformats.org/officeDocument/2006/relationships/font" Target="fonts/font5.fntdata"/><Relationship Id="rId30" Type="http://schemas.openxmlformats.org/officeDocument/2006/relationships/font" Target="fonts/font6.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0F0F1"/>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0F0F1"/>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0F0F1"/>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0F0F1"/>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0F0F1"/>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0F0F1"/>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1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0F0F1"/>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lide 1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0F0F1"/>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lide 1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0F0F1"/>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lide 1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0F0F1"/>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0F0F1"/>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0F0F1"/>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0F0F1"/>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0F0F1"/>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0F0F1"/>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0F0F1"/>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0F0F1"/>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0F0F1"/>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2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image-11-1.png"/><Relationship Id="rId2" Type="http://schemas.openxmlformats.org/officeDocument/2006/relationships/image" Target="../media/image-11-2.png"/><Relationship Id="rId3" Type="http://schemas.openxmlformats.org/officeDocument/2006/relationships/image" Target="../media/image-11-3.png"/><Relationship Id="rId4" Type="http://schemas.openxmlformats.org/officeDocument/2006/relationships/image" Target="../media/image-11-4.png"/><Relationship Id="rId5" Type="http://schemas.openxmlformats.org/officeDocument/2006/relationships/slideLayout" Target="../slideLayouts/slideLayout12.xml"/><Relationship Id="rId6"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image-12-1.png"/><Relationship Id="rId2" Type="http://schemas.openxmlformats.org/officeDocument/2006/relationships/image" Target="../media/image-12-2.png"/><Relationship Id="rId3" Type="http://schemas.openxmlformats.org/officeDocument/2006/relationships/image" Target="../media/image-12-3.png"/><Relationship Id="rId4" Type="http://schemas.openxmlformats.org/officeDocument/2006/relationships/slideLayout" Target="../slideLayouts/slideLayout13.xml"/><Relationship Id="rId5"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image-13-1.png"/><Relationship Id="rId2" Type="http://schemas.openxmlformats.org/officeDocument/2006/relationships/image" Target="../media/image-13-2.png"/><Relationship Id="rId3" Type="http://schemas.openxmlformats.org/officeDocument/2006/relationships/image" Target="../media/image-13-3.png"/><Relationship Id="rId4" Type="http://schemas.openxmlformats.org/officeDocument/2006/relationships/image" Target="../media/image-13-4.png"/><Relationship Id="rId5" Type="http://schemas.openxmlformats.org/officeDocument/2006/relationships/slideLayout" Target="../slideLayouts/slideLayout14.xml"/><Relationship Id="rId6"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image-17-1.png"/><Relationship Id="rId2" Type="http://schemas.openxmlformats.org/officeDocument/2006/relationships/image" Target="../media/image-17-2.png"/><Relationship Id="rId3" Type="http://schemas.openxmlformats.org/officeDocument/2006/relationships/slideLayout" Target="../slideLayouts/slideLayout18.xml"/><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image-18-1.png"/><Relationship Id="rId2" Type="http://schemas.openxmlformats.org/officeDocument/2006/relationships/image" Target="../media/image-18-2.png"/><Relationship Id="rId3" Type="http://schemas.openxmlformats.org/officeDocument/2006/relationships/image" Target="../media/image-18-3.png"/><Relationship Id="rId4" Type="http://schemas.openxmlformats.org/officeDocument/2006/relationships/slideLayout" Target="../slideLayouts/slideLayout19.xml"/><Relationship Id="rId5"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slideLayout" Target="../slideLayouts/slideLayout4.xml"/><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5.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slideLayout" Target="../slideLayouts/slideLayout8.xml"/><Relationship Id="rId5"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slideLayout" Target="../slideLayouts/slideLayout10.xml"/><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16875" y="564237"/>
            <a:ext cx="7710249" cy="1766411"/>
          </a:xfrm>
          <a:prstGeom prst="rect">
            <a:avLst/>
          </a:prstGeom>
          <a:noFill/>
          <a:ln/>
        </p:spPr>
        <p:txBody>
          <a:bodyPr wrap="square" lIns="0" tIns="0" rIns="0" bIns="0" rtlCol="0" anchor="t"/>
          <a:lstStyle/>
          <a:p>
            <a:pPr indent="0" marL="0">
              <a:lnSpc>
                <a:spcPts val="6950"/>
              </a:lnSpc>
              <a:buNone/>
            </a:pPr>
            <a:r>
              <a:rPr lang="en-US" sz="5550" dirty="0">
                <a:solidFill>
                  <a:srgbClr val="152D47"/>
                </a:solidFill>
                <a:latin typeface="Crimson Pro Semi Bold" pitchFamily="34" charset="0"/>
                <a:ea typeface="Crimson Pro Semi Bold" pitchFamily="34" charset="-122"/>
                <a:cs typeface="Crimson Pro Semi Bold" pitchFamily="34" charset="-120"/>
              </a:rPr>
              <a:t>Functions: Building Blocks of Python</a:t>
            </a:r>
            <a:endParaRPr lang="en-US" sz="5550" dirty="0"/>
          </a:p>
        </p:txBody>
      </p:sp>
      <p:sp>
        <p:nvSpPr>
          <p:cNvPr id="4" name="Text 1"/>
          <p:cNvSpPr/>
          <p:nvPr/>
        </p:nvSpPr>
        <p:spPr>
          <a:xfrm>
            <a:off x="716875" y="2637830"/>
            <a:ext cx="7710249" cy="982980"/>
          </a:xfrm>
          <a:prstGeom prst="rect">
            <a:avLst/>
          </a:prstGeom>
          <a:noFill/>
          <a:ln/>
        </p:spPr>
        <p:txBody>
          <a:bodyPr wrap="square" lIns="0" tIns="0" rIns="0" bIns="0" rtlCol="0" anchor="t"/>
          <a:lstStyle/>
          <a:p>
            <a:pPr indent="0" marL="0">
              <a:lnSpc>
                <a:spcPts val="2550"/>
              </a:lnSpc>
              <a:buNone/>
            </a:pPr>
            <a:r>
              <a:rPr lang="en-US" sz="1600" dirty="0">
                <a:solidFill>
                  <a:srgbClr val="4C4C4D"/>
                </a:solidFill>
                <a:latin typeface="Heebo" pitchFamily="34" charset="0"/>
                <a:ea typeface="Heebo" pitchFamily="34" charset="-122"/>
                <a:cs typeface="Heebo" pitchFamily="34" charset="-120"/>
              </a:rPr>
              <a:t>Functions are fundamental to Python programming. They are reusable blocks of code that perform specific tasks. Using functions makes your code more organized, efficient, and easier to maintain.</a:t>
            </a:r>
            <a:endParaRPr lang="en-US" sz="1600" dirty="0"/>
          </a:p>
        </p:txBody>
      </p:sp>
      <p:sp>
        <p:nvSpPr>
          <p:cNvPr id="5" name="Text 2"/>
          <p:cNvSpPr/>
          <p:nvPr/>
        </p:nvSpPr>
        <p:spPr>
          <a:xfrm>
            <a:off x="716875" y="3851196"/>
            <a:ext cx="7710249" cy="1310640"/>
          </a:xfrm>
          <a:prstGeom prst="rect">
            <a:avLst/>
          </a:prstGeom>
          <a:noFill/>
          <a:ln/>
        </p:spPr>
        <p:txBody>
          <a:bodyPr wrap="square" lIns="0" tIns="0" rIns="0" bIns="0" rtlCol="0" anchor="t"/>
          <a:lstStyle/>
          <a:p>
            <a:pPr indent="0" marL="0">
              <a:lnSpc>
                <a:spcPts val="2550"/>
              </a:lnSpc>
              <a:buNone/>
            </a:pPr>
            <a:r>
              <a:rPr lang="en-US" sz="1600" dirty="0">
                <a:solidFill>
                  <a:srgbClr val="4C4C4D"/>
                </a:solidFill>
                <a:latin typeface="Heebo" pitchFamily="34" charset="0"/>
                <a:ea typeface="Heebo" pitchFamily="34" charset="-122"/>
                <a:cs typeface="Heebo" pitchFamily="34" charset="-120"/>
              </a:rPr>
              <a:t>Functions allow you to break down complex problems into smaller, manageable components. This modular approach makes your code more readable and understandable. Functions can also be reused in different parts of your program or even in other programs.</a:t>
            </a:r>
            <a:endParaRPr lang="en-US" sz="1600" dirty="0"/>
          </a:p>
        </p:txBody>
      </p:sp>
      <p:sp>
        <p:nvSpPr>
          <p:cNvPr id="6" name="Shape 3"/>
          <p:cNvSpPr/>
          <p:nvPr/>
        </p:nvSpPr>
        <p:spPr>
          <a:xfrm>
            <a:off x="716875" y="5392222"/>
            <a:ext cx="7710249" cy="2273141"/>
          </a:xfrm>
          <a:prstGeom prst="roundRect">
            <a:avLst>
              <a:gd name="adj" fmla="val 1352"/>
            </a:avLst>
          </a:prstGeom>
          <a:solidFill>
            <a:srgbClr val="CCD7FF"/>
          </a:solidFill>
          <a:ln/>
        </p:spPr>
      </p:sp>
      <p:sp>
        <p:nvSpPr>
          <p:cNvPr id="7" name="Shape 4"/>
          <p:cNvSpPr/>
          <p:nvPr/>
        </p:nvSpPr>
        <p:spPr>
          <a:xfrm>
            <a:off x="706636" y="5392222"/>
            <a:ext cx="7730728" cy="2273141"/>
          </a:xfrm>
          <a:prstGeom prst="roundRect">
            <a:avLst>
              <a:gd name="adj" fmla="val 1352"/>
            </a:avLst>
          </a:prstGeom>
          <a:solidFill>
            <a:srgbClr val="CCD7FF"/>
          </a:solidFill>
          <a:ln/>
        </p:spPr>
      </p:sp>
      <p:sp>
        <p:nvSpPr>
          <p:cNvPr id="8" name="Text 5"/>
          <p:cNvSpPr/>
          <p:nvPr/>
        </p:nvSpPr>
        <p:spPr>
          <a:xfrm>
            <a:off x="911423" y="5545812"/>
            <a:ext cx="7321153" cy="1965960"/>
          </a:xfrm>
          <a:prstGeom prst="rect">
            <a:avLst/>
          </a:prstGeom>
          <a:noFill/>
          <a:ln/>
        </p:spPr>
        <p:txBody>
          <a:bodyPr wrap="square" lIns="0" tIns="0" rIns="0" bIns="0" rtlCol="0" anchor="t"/>
          <a:lstStyle/>
          <a:p>
            <a:pPr indent="0" marL="0">
              <a:lnSpc>
                <a:spcPts val="2550"/>
              </a:lnSpc>
              <a:buNone/>
            </a:pPr>
            <a:r>
              <a:rPr lang="en-US" sz="1600" dirty="0">
                <a:solidFill>
                  <a:srgbClr val="4C4C4D"/>
                </a:solidFill>
                <a:highlight>
                  <a:srgbClr val="CCD7FF"/>
                </a:highlight>
                <a:latin typeface="Consolas" pitchFamily="34" charset="0"/>
                <a:ea typeface="Consolas" pitchFamily="34" charset="-122"/>
                <a:cs typeface="Consolas" pitchFamily="34" charset="-120"/>
              </a:rPr>
              <a:t>def greet(name):</a:t>
            </a:r>
            <a:endParaRPr lang="en-US" sz="1600" dirty="0"/>
          </a:p>
          <a:p>
            <a:pPr indent="0" marL="0">
              <a:lnSpc>
                <a:spcPts val="2550"/>
              </a:lnSpc>
              <a:buNone/>
            </a:pPr>
            <a:r>
              <a:rPr lang="en-US" sz="1600" dirty="0">
                <a:solidFill>
                  <a:srgbClr val="4C4C4D"/>
                </a:solidFill>
                <a:highlight>
                  <a:srgbClr val="CCD7FF"/>
                </a:highlight>
                <a:latin typeface="Consolas" pitchFamily="34" charset="0"/>
                <a:ea typeface="Consolas" pitchFamily="34" charset="-122"/>
                <a:cs typeface="Consolas" pitchFamily="34" charset="-120"/>
              </a:rPr>
              <a:t>  """Greets a person by name."""</a:t>
            </a:r>
            <a:endParaRPr lang="en-US" sz="1600" dirty="0"/>
          </a:p>
          <a:p>
            <a:pPr indent="0" marL="0">
              <a:lnSpc>
                <a:spcPts val="2550"/>
              </a:lnSpc>
              <a:buNone/>
            </a:pPr>
            <a:r>
              <a:rPr lang="en-US" sz="1600" dirty="0">
                <a:solidFill>
                  <a:srgbClr val="4C4C4D"/>
                </a:solidFill>
                <a:highlight>
                  <a:srgbClr val="CCD7FF"/>
                </a:highlight>
                <a:latin typeface="Consolas" pitchFamily="34" charset="0"/>
                <a:ea typeface="Consolas" pitchFamily="34" charset="-122"/>
                <a:cs typeface="Consolas" pitchFamily="34" charset="-120"/>
              </a:rPr>
              <a:t>  print(f"Hello, {name}!")</a:t>
            </a:r>
            <a:endParaRPr lang="en-US" sz="1600" dirty="0"/>
          </a:p>
          <a:p>
            <a:pPr indent="0" marL="0">
              <a:lnSpc>
                <a:spcPts val="2550"/>
              </a:lnSpc>
              <a:buNone/>
            </a:pPr>
            <a:endParaRPr lang="en-US" sz="1600" dirty="0"/>
          </a:p>
          <a:p>
            <a:pPr indent="0" marL="0">
              <a:lnSpc>
                <a:spcPts val="2550"/>
              </a:lnSpc>
              <a:buNone/>
            </a:pPr>
            <a:r>
              <a:rPr lang="en-US" sz="1600" dirty="0">
                <a:solidFill>
                  <a:srgbClr val="4C4C4D"/>
                </a:solidFill>
                <a:highlight>
                  <a:srgbClr val="CCD7FF"/>
                </a:highlight>
                <a:latin typeface="Consolas" pitchFamily="34" charset="0"/>
                <a:ea typeface="Consolas" pitchFamily="34" charset="-122"/>
                <a:cs typeface="Consolas" pitchFamily="34" charset="-120"/>
              </a:rPr>
              <a:t>greet("Alice")</a:t>
            </a:r>
            <a:endParaRPr lang="en-US" sz="1600" dirty="0"/>
          </a:p>
          <a:p>
            <a:pPr indent="0" marL="0">
              <a:lnSpc>
                <a:spcPts val="2550"/>
              </a:lnSpc>
              <a:buNone/>
            </a:pPr>
            <a:r>
              <a:rPr lang="en-US" sz="1600" dirty="0">
                <a:solidFill>
                  <a:srgbClr val="4C4C4D"/>
                </a:solidFill>
                <a:highlight>
                  <a:srgbClr val="CCD7FF"/>
                </a:highlight>
                <a:latin typeface="Consolas" pitchFamily="34" charset="0"/>
                <a:ea typeface="Consolas" pitchFamily="34" charset="-122"/>
                <a:cs typeface="Consolas" pitchFamily="34" charset="-120"/>
              </a:rPr>
              <a:t>greet("Bob")</a:t>
            </a:r>
            <a:endParaRPr lang="en-US" sz="16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673775" y="896422"/>
            <a:ext cx="4812744" cy="601504"/>
          </a:xfrm>
          <a:prstGeom prst="rect">
            <a:avLst/>
          </a:prstGeom>
          <a:noFill/>
          <a:ln/>
        </p:spPr>
        <p:txBody>
          <a:bodyPr wrap="none" lIns="0" tIns="0" rIns="0" bIns="0" rtlCol="0" anchor="t"/>
          <a:lstStyle/>
          <a:p>
            <a:pPr indent="0" marL="0">
              <a:lnSpc>
                <a:spcPts val="4700"/>
              </a:lnSpc>
              <a:buNone/>
            </a:pPr>
            <a:r>
              <a:rPr lang="en-US" sz="3750" dirty="0">
                <a:solidFill>
                  <a:srgbClr val="152D47"/>
                </a:solidFill>
                <a:latin typeface="Crimson Pro Semi Bold" pitchFamily="34" charset="0"/>
                <a:ea typeface="Crimson Pro Semi Bold" pitchFamily="34" charset="-122"/>
                <a:cs typeface="Crimson Pro Semi Bold" pitchFamily="34" charset="-120"/>
              </a:rPr>
              <a:t>Keyword Arguments</a:t>
            </a:r>
            <a:endParaRPr lang="en-US" sz="3750" dirty="0"/>
          </a:p>
        </p:txBody>
      </p:sp>
      <p:sp>
        <p:nvSpPr>
          <p:cNvPr id="3" name="Shape 1"/>
          <p:cNvSpPr/>
          <p:nvPr/>
        </p:nvSpPr>
        <p:spPr>
          <a:xfrm>
            <a:off x="673775" y="2099429"/>
            <a:ext cx="433149" cy="433149"/>
          </a:xfrm>
          <a:prstGeom prst="roundRect">
            <a:avLst>
              <a:gd name="adj" fmla="val 6667"/>
            </a:avLst>
          </a:prstGeom>
          <a:solidFill>
            <a:srgbClr val="F2EEEE"/>
          </a:solidFill>
          <a:ln/>
        </p:spPr>
      </p:sp>
      <p:sp>
        <p:nvSpPr>
          <p:cNvPr id="4" name="Text 2"/>
          <p:cNvSpPr/>
          <p:nvPr/>
        </p:nvSpPr>
        <p:spPr>
          <a:xfrm>
            <a:off x="838676" y="2171581"/>
            <a:ext cx="103227" cy="288727"/>
          </a:xfrm>
          <a:prstGeom prst="rect">
            <a:avLst/>
          </a:prstGeom>
          <a:noFill/>
          <a:ln/>
        </p:spPr>
        <p:txBody>
          <a:bodyPr wrap="none" lIns="0" tIns="0" rIns="0" bIns="0" rtlCol="0" anchor="t"/>
          <a:lstStyle/>
          <a:p>
            <a:pPr algn="ctr" indent="0" marL="0">
              <a:lnSpc>
                <a:spcPts val="2250"/>
              </a:lnSpc>
              <a:buNone/>
            </a:pPr>
            <a:r>
              <a:rPr lang="en-US" sz="2250" dirty="0">
                <a:solidFill>
                  <a:srgbClr val="4C4C4D"/>
                </a:solidFill>
                <a:latin typeface="Crimson Pro Semi Bold" pitchFamily="34" charset="0"/>
                <a:ea typeface="Crimson Pro Semi Bold" pitchFamily="34" charset="-122"/>
                <a:cs typeface="Crimson Pro Semi Bold" pitchFamily="34" charset="-120"/>
              </a:rPr>
              <a:t>1</a:t>
            </a:r>
            <a:endParaRPr lang="en-US" sz="2250" dirty="0"/>
          </a:p>
        </p:txBody>
      </p:sp>
      <p:sp>
        <p:nvSpPr>
          <p:cNvPr id="5" name="Text 3"/>
          <p:cNvSpPr/>
          <p:nvPr/>
        </p:nvSpPr>
        <p:spPr>
          <a:xfrm>
            <a:off x="1299329" y="2099429"/>
            <a:ext cx="2738080" cy="300752"/>
          </a:xfrm>
          <a:prstGeom prst="rect">
            <a:avLst/>
          </a:prstGeom>
          <a:noFill/>
          <a:ln/>
        </p:spPr>
        <p:txBody>
          <a:bodyPr wrap="none" lIns="0" tIns="0" rIns="0" bIns="0" rtlCol="0" anchor="t"/>
          <a:lstStyle/>
          <a:p>
            <a:pPr indent="0" marL="0">
              <a:lnSpc>
                <a:spcPts val="2350"/>
              </a:lnSpc>
              <a:buNone/>
            </a:pPr>
            <a:r>
              <a:rPr lang="en-US" sz="1850" dirty="0">
                <a:solidFill>
                  <a:srgbClr val="4C4C4D"/>
                </a:solidFill>
                <a:latin typeface="Crimson Pro Semi Bold" pitchFamily="34" charset="0"/>
                <a:ea typeface="Crimson Pro Semi Bold" pitchFamily="34" charset="-122"/>
                <a:cs typeface="Crimson Pro Semi Bold" pitchFamily="34" charset="-120"/>
              </a:rPr>
              <a:t>Flexibility in Function Calls</a:t>
            </a:r>
            <a:endParaRPr lang="en-US" sz="1850" dirty="0"/>
          </a:p>
        </p:txBody>
      </p:sp>
      <p:sp>
        <p:nvSpPr>
          <p:cNvPr id="6" name="Text 4"/>
          <p:cNvSpPr/>
          <p:nvPr/>
        </p:nvSpPr>
        <p:spPr>
          <a:xfrm>
            <a:off x="1299329" y="2515672"/>
            <a:ext cx="3673793" cy="1848088"/>
          </a:xfrm>
          <a:prstGeom prst="rect">
            <a:avLst/>
          </a:prstGeom>
          <a:noFill/>
          <a:ln/>
        </p:spPr>
        <p:txBody>
          <a:bodyPr wrap="square" lIns="0" tIns="0" rIns="0" bIns="0" rtlCol="0" anchor="t"/>
          <a:lstStyle/>
          <a:p>
            <a:pPr indent="0" marL="0">
              <a:lnSpc>
                <a:spcPts val="2400"/>
              </a:lnSpc>
              <a:buNone/>
            </a:pPr>
            <a:r>
              <a:rPr lang="en-US" sz="1500" dirty="0">
                <a:solidFill>
                  <a:srgbClr val="4C4C4D"/>
                </a:solidFill>
                <a:latin typeface="Heebo" pitchFamily="34" charset="0"/>
                <a:ea typeface="Heebo" pitchFamily="34" charset="-122"/>
                <a:cs typeface="Heebo" pitchFamily="34" charset="-120"/>
              </a:rPr>
              <a:t>Keyword arguments give you more flexibility when using functions. You can specify values by name, regardless of their order in the function's definition, making it easier to call functions with different combinations of arguments.</a:t>
            </a:r>
            <a:endParaRPr lang="en-US" sz="1500" dirty="0"/>
          </a:p>
        </p:txBody>
      </p:sp>
      <p:sp>
        <p:nvSpPr>
          <p:cNvPr id="7" name="Shape 5"/>
          <p:cNvSpPr/>
          <p:nvPr/>
        </p:nvSpPr>
        <p:spPr>
          <a:xfrm>
            <a:off x="1299329" y="4580334"/>
            <a:ext cx="3673793" cy="2752725"/>
          </a:xfrm>
          <a:prstGeom prst="roundRect">
            <a:avLst>
              <a:gd name="adj" fmla="val 1049"/>
            </a:avLst>
          </a:prstGeom>
          <a:solidFill>
            <a:srgbClr val="CCD7FF"/>
          </a:solidFill>
          <a:ln/>
        </p:spPr>
      </p:sp>
      <p:sp>
        <p:nvSpPr>
          <p:cNvPr id="8" name="Shape 6"/>
          <p:cNvSpPr/>
          <p:nvPr/>
        </p:nvSpPr>
        <p:spPr>
          <a:xfrm>
            <a:off x="1289804" y="4580334"/>
            <a:ext cx="3692843" cy="2752725"/>
          </a:xfrm>
          <a:prstGeom prst="roundRect">
            <a:avLst>
              <a:gd name="adj" fmla="val 1049"/>
            </a:avLst>
          </a:prstGeom>
          <a:solidFill>
            <a:srgbClr val="CCD7FF"/>
          </a:solidFill>
          <a:ln/>
        </p:spPr>
      </p:sp>
      <p:sp>
        <p:nvSpPr>
          <p:cNvPr id="9" name="Text 7"/>
          <p:cNvSpPr/>
          <p:nvPr/>
        </p:nvSpPr>
        <p:spPr>
          <a:xfrm>
            <a:off x="1482209" y="4724638"/>
            <a:ext cx="3308033" cy="2464118"/>
          </a:xfrm>
          <a:prstGeom prst="rect">
            <a:avLst/>
          </a:prstGeom>
          <a:noFill/>
          <a:ln/>
        </p:spPr>
        <p:txBody>
          <a:bodyPr wrap="square" lIns="0" tIns="0" rIns="0" bIns="0" rtlCol="0" anchor="t"/>
          <a:lstStyle/>
          <a:p>
            <a:pPr indent="0" marL="0">
              <a:lnSpc>
                <a:spcPts val="2400"/>
              </a:lnSpc>
              <a:buNone/>
            </a:pPr>
            <a:r>
              <a:rPr lang="en-US" sz="1500" dirty="0">
                <a:solidFill>
                  <a:srgbClr val="4C4C4D"/>
                </a:solidFill>
                <a:highlight>
                  <a:srgbClr val="CCD7FF"/>
                </a:highlight>
                <a:latin typeface="Consolas" pitchFamily="34" charset="0"/>
                <a:ea typeface="Consolas" pitchFamily="34" charset="-122"/>
                <a:cs typeface="Consolas" pitchFamily="34" charset="-120"/>
              </a:rPr>
              <a:t>def greet(name, message="Hello"):
  print(message + ", " + name + "!")
greet(name="Alice", message="Hi") # Hi, Alice!
greet(message="Greetings", name="Bob") # Greetings, Bob!
</a:t>
            </a:r>
            <a:endParaRPr lang="en-US" sz="1500" dirty="0"/>
          </a:p>
        </p:txBody>
      </p:sp>
      <p:sp>
        <p:nvSpPr>
          <p:cNvPr id="10" name="Shape 8"/>
          <p:cNvSpPr/>
          <p:nvPr/>
        </p:nvSpPr>
        <p:spPr>
          <a:xfrm>
            <a:off x="5165527" y="2099429"/>
            <a:ext cx="433149" cy="433149"/>
          </a:xfrm>
          <a:prstGeom prst="roundRect">
            <a:avLst>
              <a:gd name="adj" fmla="val 6667"/>
            </a:avLst>
          </a:prstGeom>
          <a:solidFill>
            <a:srgbClr val="F2EEEE"/>
          </a:solidFill>
          <a:ln/>
        </p:spPr>
      </p:sp>
      <p:sp>
        <p:nvSpPr>
          <p:cNvPr id="11" name="Text 9"/>
          <p:cNvSpPr/>
          <p:nvPr/>
        </p:nvSpPr>
        <p:spPr>
          <a:xfrm>
            <a:off x="5310426" y="2171581"/>
            <a:ext cx="143232" cy="288727"/>
          </a:xfrm>
          <a:prstGeom prst="rect">
            <a:avLst/>
          </a:prstGeom>
          <a:noFill/>
          <a:ln/>
        </p:spPr>
        <p:txBody>
          <a:bodyPr wrap="none" lIns="0" tIns="0" rIns="0" bIns="0" rtlCol="0" anchor="t"/>
          <a:lstStyle/>
          <a:p>
            <a:pPr algn="ctr" indent="0" marL="0">
              <a:lnSpc>
                <a:spcPts val="2250"/>
              </a:lnSpc>
              <a:buNone/>
            </a:pPr>
            <a:r>
              <a:rPr lang="en-US" sz="2250" dirty="0">
                <a:solidFill>
                  <a:srgbClr val="4C4C4D"/>
                </a:solidFill>
                <a:latin typeface="Crimson Pro Semi Bold" pitchFamily="34" charset="0"/>
                <a:ea typeface="Crimson Pro Semi Bold" pitchFamily="34" charset="-122"/>
                <a:cs typeface="Crimson Pro Semi Bold" pitchFamily="34" charset="-120"/>
              </a:rPr>
              <a:t>2</a:t>
            </a:r>
            <a:endParaRPr lang="en-US" sz="2250" dirty="0"/>
          </a:p>
        </p:txBody>
      </p:sp>
      <p:sp>
        <p:nvSpPr>
          <p:cNvPr id="12" name="Text 10"/>
          <p:cNvSpPr/>
          <p:nvPr/>
        </p:nvSpPr>
        <p:spPr>
          <a:xfrm>
            <a:off x="5791081" y="2099429"/>
            <a:ext cx="2406372" cy="300752"/>
          </a:xfrm>
          <a:prstGeom prst="rect">
            <a:avLst/>
          </a:prstGeom>
          <a:noFill/>
          <a:ln/>
        </p:spPr>
        <p:txBody>
          <a:bodyPr wrap="none" lIns="0" tIns="0" rIns="0" bIns="0" rtlCol="0" anchor="t"/>
          <a:lstStyle/>
          <a:p>
            <a:pPr indent="0" marL="0">
              <a:lnSpc>
                <a:spcPts val="2350"/>
              </a:lnSpc>
              <a:buNone/>
            </a:pPr>
            <a:r>
              <a:rPr lang="en-US" sz="1850" dirty="0">
                <a:solidFill>
                  <a:srgbClr val="4C4C4D"/>
                </a:solidFill>
                <a:latin typeface="Crimson Pro Semi Bold" pitchFamily="34" charset="0"/>
                <a:ea typeface="Crimson Pro Semi Bold" pitchFamily="34" charset="-122"/>
                <a:cs typeface="Crimson Pro Semi Bold" pitchFamily="34" charset="-120"/>
              </a:rPr>
              <a:t>Enhanced Readability</a:t>
            </a:r>
            <a:endParaRPr lang="en-US" sz="1850" dirty="0"/>
          </a:p>
        </p:txBody>
      </p:sp>
      <p:sp>
        <p:nvSpPr>
          <p:cNvPr id="13" name="Text 11"/>
          <p:cNvSpPr/>
          <p:nvPr/>
        </p:nvSpPr>
        <p:spPr>
          <a:xfrm>
            <a:off x="5791081" y="2515672"/>
            <a:ext cx="3673793" cy="1540073"/>
          </a:xfrm>
          <a:prstGeom prst="rect">
            <a:avLst/>
          </a:prstGeom>
          <a:noFill/>
          <a:ln/>
        </p:spPr>
        <p:txBody>
          <a:bodyPr wrap="square" lIns="0" tIns="0" rIns="0" bIns="0" rtlCol="0" anchor="t"/>
          <a:lstStyle/>
          <a:p>
            <a:pPr indent="0" marL="0">
              <a:lnSpc>
                <a:spcPts val="2400"/>
              </a:lnSpc>
              <a:buNone/>
            </a:pPr>
            <a:r>
              <a:rPr lang="en-US" sz="1500" dirty="0">
                <a:solidFill>
                  <a:srgbClr val="4C4C4D"/>
                </a:solidFill>
                <a:latin typeface="Heebo" pitchFamily="34" charset="0"/>
                <a:ea typeface="Heebo" pitchFamily="34" charset="-122"/>
                <a:cs typeface="Heebo" pitchFamily="34" charset="-120"/>
              </a:rPr>
              <a:t>Keyword arguments make your code easier to read. They clearly show what each argument does, making it easier to understand the purpose of the code and reducing the chance of errors.</a:t>
            </a:r>
            <a:endParaRPr lang="en-US" sz="1500" dirty="0"/>
          </a:p>
        </p:txBody>
      </p:sp>
      <p:sp>
        <p:nvSpPr>
          <p:cNvPr id="14" name="Shape 12"/>
          <p:cNvSpPr/>
          <p:nvPr/>
        </p:nvSpPr>
        <p:spPr>
          <a:xfrm>
            <a:off x="5791081" y="4272320"/>
            <a:ext cx="3673793" cy="2444710"/>
          </a:xfrm>
          <a:prstGeom prst="roundRect">
            <a:avLst>
              <a:gd name="adj" fmla="val 1181"/>
            </a:avLst>
          </a:prstGeom>
          <a:solidFill>
            <a:srgbClr val="CCD7FF"/>
          </a:solidFill>
          <a:ln/>
        </p:spPr>
      </p:sp>
      <p:sp>
        <p:nvSpPr>
          <p:cNvPr id="15" name="Shape 13"/>
          <p:cNvSpPr/>
          <p:nvPr/>
        </p:nvSpPr>
        <p:spPr>
          <a:xfrm>
            <a:off x="5781556" y="4272320"/>
            <a:ext cx="3692843" cy="2444710"/>
          </a:xfrm>
          <a:prstGeom prst="roundRect">
            <a:avLst>
              <a:gd name="adj" fmla="val 1181"/>
            </a:avLst>
          </a:prstGeom>
          <a:solidFill>
            <a:srgbClr val="CCD7FF"/>
          </a:solidFill>
          <a:ln/>
        </p:spPr>
      </p:sp>
      <p:sp>
        <p:nvSpPr>
          <p:cNvPr id="16" name="Text 14"/>
          <p:cNvSpPr/>
          <p:nvPr/>
        </p:nvSpPr>
        <p:spPr>
          <a:xfrm>
            <a:off x="5973961" y="4416623"/>
            <a:ext cx="3308033" cy="2156103"/>
          </a:xfrm>
          <a:prstGeom prst="rect">
            <a:avLst/>
          </a:prstGeom>
          <a:noFill/>
          <a:ln/>
        </p:spPr>
        <p:txBody>
          <a:bodyPr wrap="square" lIns="0" tIns="0" rIns="0" bIns="0" rtlCol="0" anchor="t"/>
          <a:lstStyle/>
          <a:p>
            <a:pPr indent="0" marL="0">
              <a:lnSpc>
                <a:spcPts val="2400"/>
              </a:lnSpc>
              <a:buNone/>
            </a:pPr>
            <a:r>
              <a:rPr lang="en-US" sz="1500" dirty="0">
                <a:solidFill>
                  <a:srgbClr val="4C4C4D"/>
                </a:solidFill>
                <a:highlight>
                  <a:srgbClr val="CCD7FF"/>
                </a:highlight>
                <a:latin typeface="Consolas" pitchFamily="34" charset="0"/>
                <a:ea typeface="Consolas" pitchFamily="34" charset="-122"/>
                <a:cs typeface="Consolas" pitchFamily="34" charset="-120"/>
              </a:rPr>
              <a:t>def calculate_area(length, width):
  return length * width
area = calculate_area(width=5, length=10) # More readable than calculate_area(10, 5)
</a:t>
            </a:r>
            <a:endParaRPr lang="en-US" sz="1500" dirty="0"/>
          </a:p>
        </p:txBody>
      </p:sp>
      <p:sp>
        <p:nvSpPr>
          <p:cNvPr id="17" name="Shape 15"/>
          <p:cNvSpPr/>
          <p:nvPr/>
        </p:nvSpPr>
        <p:spPr>
          <a:xfrm>
            <a:off x="9657278" y="2099429"/>
            <a:ext cx="433149" cy="433149"/>
          </a:xfrm>
          <a:prstGeom prst="roundRect">
            <a:avLst>
              <a:gd name="adj" fmla="val 6667"/>
            </a:avLst>
          </a:prstGeom>
          <a:solidFill>
            <a:srgbClr val="F2EEEE"/>
          </a:solidFill>
          <a:ln/>
        </p:spPr>
      </p:sp>
      <p:sp>
        <p:nvSpPr>
          <p:cNvPr id="18" name="Text 16"/>
          <p:cNvSpPr/>
          <p:nvPr/>
        </p:nvSpPr>
        <p:spPr>
          <a:xfrm>
            <a:off x="9804321" y="2171581"/>
            <a:ext cx="139065" cy="288727"/>
          </a:xfrm>
          <a:prstGeom prst="rect">
            <a:avLst/>
          </a:prstGeom>
          <a:noFill/>
          <a:ln/>
        </p:spPr>
        <p:txBody>
          <a:bodyPr wrap="none" lIns="0" tIns="0" rIns="0" bIns="0" rtlCol="0" anchor="t"/>
          <a:lstStyle/>
          <a:p>
            <a:pPr algn="ctr" indent="0" marL="0">
              <a:lnSpc>
                <a:spcPts val="2250"/>
              </a:lnSpc>
              <a:buNone/>
            </a:pPr>
            <a:r>
              <a:rPr lang="en-US" sz="2250" dirty="0">
                <a:solidFill>
                  <a:srgbClr val="4C4C4D"/>
                </a:solidFill>
                <a:latin typeface="Crimson Pro Semi Bold" pitchFamily="34" charset="0"/>
                <a:ea typeface="Crimson Pro Semi Bold" pitchFamily="34" charset="-122"/>
                <a:cs typeface="Crimson Pro Semi Bold" pitchFamily="34" charset="-120"/>
              </a:rPr>
              <a:t>3</a:t>
            </a:r>
            <a:endParaRPr lang="en-US" sz="2250" dirty="0"/>
          </a:p>
        </p:txBody>
      </p:sp>
      <p:sp>
        <p:nvSpPr>
          <p:cNvPr id="19" name="Text 17"/>
          <p:cNvSpPr/>
          <p:nvPr/>
        </p:nvSpPr>
        <p:spPr>
          <a:xfrm>
            <a:off x="10282833" y="2099429"/>
            <a:ext cx="2406372" cy="300752"/>
          </a:xfrm>
          <a:prstGeom prst="rect">
            <a:avLst/>
          </a:prstGeom>
          <a:noFill/>
          <a:ln/>
        </p:spPr>
        <p:txBody>
          <a:bodyPr wrap="none" lIns="0" tIns="0" rIns="0" bIns="0" rtlCol="0" anchor="t"/>
          <a:lstStyle/>
          <a:p>
            <a:pPr indent="0" marL="0">
              <a:lnSpc>
                <a:spcPts val="2350"/>
              </a:lnSpc>
              <a:buNone/>
            </a:pPr>
            <a:r>
              <a:rPr lang="en-US" sz="1850" dirty="0">
                <a:solidFill>
                  <a:srgbClr val="4C4C4D"/>
                </a:solidFill>
                <a:latin typeface="Crimson Pro Semi Bold" pitchFamily="34" charset="0"/>
                <a:ea typeface="Crimson Pro Semi Bold" pitchFamily="34" charset="-122"/>
                <a:cs typeface="Crimson Pro Semi Bold" pitchFamily="34" charset="-120"/>
              </a:rPr>
              <a:t>Optional Arguments</a:t>
            </a:r>
            <a:endParaRPr lang="en-US" sz="1850" dirty="0"/>
          </a:p>
        </p:txBody>
      </p:sp>
      <p:sp>
        <p:nvSpPr>
          <p:cNvPr id="20" name="Text 18"/>
          <p:cNvSpPr/>
          <p:nvPr/>
        </p:nvSpPr>
        <p:spPr>
          <a:xfrm>
            <a:off x="10282833" y="2515672"/>
            <a:ext cx="3673793" cy="1540073"/>
          </a:xfrm>
          <a:prstGeom prst="rect">
            <a:avLst/>
          </a:prstGeom>
          <a:noFill/>
          <a:ln/>
        </p:spPr>
        <p:txBody>
          <a:bodyPr wrap="square" lIns="0" tIns="0" rIns="0" bIns="0" rtlCol="0" anchor="t"/>
          <a:lstStyle/>
          <a:p>
            <a:pPr indent="0" marL="0">
              <a:lnSpc>
                <a:spcPts val="2400"/>
              </a:lnSpc>
              <a:buNone/>
            </a:pPr>
            <a:r>
              <a:rPr lang="en-US" sz="1500" dirty="0">
                <a:solidFill>
                  <a:srgbClr val="4C4C4D"/>
                </a:solidFill>
                <a:latin typeface="Heebo" pitchFamily="34" charset="0"/>
                <a:ea typeface="Heebo" pitchFamily="34" charset="-122"/>
                <a:cs typeface="Heebo" pitchFamily="34" charset="-120"/>
              </a:rPr>
              <a:t>Keyword arguments allow you to create optional parameters in your functions. If a keyword argument is not provided when calling a function, it will use a default value you've set.</a:t>
            </a:r>
            <a:endParaRPr lang="en-US" sz="1500" dirty="0"/>
          </a:p>
        </p:txBody>
      </p:sp>
      <p:sp>
        <p:nvSpPr>
          <p:cNvPr id="21" name="Shape 19"/>
          <p:cNvSpPr/>
          <p:nvPr/>
        </p:nvSpPr>
        <p:spPr>
          <a:xfrm>
            <a:off x="10282833" y="4272320"/>
            <a:ext cx="3673793" cy="2752725"/>
          </a:xfrm>
          <a:prstGeom prst="roundRect">
            <a:avLst>
              <a:gd name="adj" fmla="val 1049"/>
            </a:avLst>
          </a:prstGeom>
          <a:solidFill>
            <a:srgbClr val="CCD7FF"/>
          </a:solidFill>
          <a:ln/>
        </p:spPr>
      </p:sp>
      <p:sp>
        <p:nvSpPr>
          <p:cNvPr id="22" name="Shape 20"/>
          <p:cNvSpPr/>
          <p:nvPr/>
        </p:nvSpPr>
        <p:spPr>
          <a:xfrm>
            <a:off x="10273308" y="4272320"/>
            <a:ext cx="3692843" cy="2752725"/>
          </a:xfrm>
          <a:prstGeom prst="roundRect">
            <a:avLst>
              <a:gd name="adj" fmla="val 1049"/>
            </a:avLst>
          </a:prstGeom>
          <a:solidFill>
            <a:srgbClr val="CCD7FF"/>
          </a:solidFill>
          <a:ln/>
        </p:spPr>
      </p:sp>
      <p:sp>
        <p:nvSpPr>
          <p:cNvPr id="23" name="Text 21"/>
          <p:cNvSpPr/>
          <p:nvPr/>
        </p:nvSpPr>
        <p:spPr>
          <a:xfrm>
            <a:off x="10465713" y="4416623"/>
            <a:ext cx="3308033" cy="2464118"/>
          </a:xfrm>
          <a:prstGeom prst="rect">
            <a:avLst/>
          </a:prstGeom>
          <a:noFill/>
          <a:ln/>
        </p:spPr>
        <p:txBody>
          <a:bodyPr wrap="square" lIns="0" tIns="0" rIns="0" bIns="0" rtlCol="0" anchor="t"/>
          <a:lstStyle/>
          <a:p>
            <a:pPr indent="0" marL="0">
              <a:lnSpc>
                <a:spcPts val="2400"/>
              </a:lnSpc>
              <a:buNone/>
            </a:pPr>
            <a:r>
              <a:rPr lang="en-US" sz="1500" dirty="0">
                <a:solidFill>
                  <a:srgbClr val="4C4C4D"/>
                </a:solidFill>
                <a:highlight>
                  <a:srgbClr val="CCD7FF"/>
                </a:highlight>
                <a:latin typeface="Consolas" pitchFamily="34" charset="0"/>
                <a:ea typeface="Consolas" pitchFamily="34" charset="-122"/>
                <a:cs typeface="Consolas" pitchFamily="34" charset="-120"/>
              </a:rPr>
              <a:t>def greet(name, message="Hello"):
  print(message + ", " + name + "!")
greet("Charlie") # Hello, Charlie! (message defaults to "Hello")
greet("David", message="Good morning") # Good morning, David!
</a:t>
            </a:r>
            <a:endParaRPr lang="en-US" sz="15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10972800" y="0"/>
            <a:ext cx="3657600" cy="8229600"/>
          </a:xfrm>
          <a:prstGeom prst="rect">
            <a:avLst/>
          </a:prstGeom>
        </p:spPr>
      </p:pic>
      <p:sp>
        <p:nvSpPr>
          <p:cNvPr id="3" name="Text 0"/>
          <p:cNvSpPr/>
          <p:nvPr/>
        </p:nvSpPr>
        <p:spPr>
          <a:xfrm>
            <a:off x="685443" y="813554"/>
            <a:ext cx="4896683" cy="612100"/>
          </a:xfrm>
          <a:prstGeom prst="rect">
            <a:avLst/>
          </a:prstGeom>
          <a:noFill/>
          <a:ln/>
        </p:spPr>
        <p:txBody>
          <a:bodyPr wrap="none" lIns="0" tIns="0" rIns="0" bIns="0" rtlCol="0" anchor="t"/>
          <a:lstStyle/>
          <a:p>
            <a:pPr indent="0" marL="0">
              <a:lnSpc>
                <a:spcPts val="4800"/>
              </a:lnSpc>
              <a:buNone/>
            </a:pPr>
            <a:r>
              <a:rPr lang="en-US" sz="3850" dirty="0">
                <a:solidFill>
                  <a:srgbClr val="152D47"/>
                </a:solidFill>
                <a:latin typeface="Crimson Pro Semi Bold" pitchFamily="34" charset="0"/>
                <a:ea typeface="Crimson Pro Semi Bold" pitchFamily="34" charset="-122"/>
                <a:cs typeface="Crimson Pro Semi Bold" pitchFamily="34" charset="-120"/>
              </a:rPr>
              <a:t>The </a:t>
            </a:r>
            <a:pPr indent="0" marL="0">
              <a:lnSpc>
                <a:spcPts val="4800"/>
              </a:lnSpc>
              <a:buNone/>
            </a:pPr>
            <a:r>
              <a:rPr lang="en-US" sz="3850" b="1" dirty="0">
                <a:solidFill>
                  <a:srgbClr val="152D47"/>
                </a:solidFill>
                <a:latin typeface="Crimson Pro Semi Bold" pitchFamily="34" charset="0"/>
                <a:ea typeface="Crimson Pro Semi Bold" pitchFamily="34" charset="-122"/>
                <a:cs typeface="Crimson Pro Semi Bold" pitchFamily="34" charset="-120"/>
              </a:rPr>
              <a:t>return</a:t>
            </a:r>
            <a:pPr indent="0" marL="0">
              <a:lnSpc>
                <a:spcPts val="4800"/>
              </a:lnSpc>
              <a:buNone/>
            </a:pPr>
            <a:r>
              <a:rPr lang="en-US" sz="3850" dirty="0">
                <a:solidFill>
                  <a:srgbClr val="152D47"/>
                </a:solidFill>
                <a:latin typeface="Crimson Pro Semi Bold" pitchFamily="34" charset="0"/>
                <a:ea typeface="Crimson Pro Semi Bold" pitchFamily="34" charset="-122"/>
                <a:cs typeface="Crimson Pro Semi Bold" pitchFamily="34" charset="-120"/>
              </a:rPr>
              <a:t> Statement</a:t>
            </a:r>
            <a:endParaRPr lang="en-US" sz="3850" dirty="0"/>
          </a:p>
        </p:txBody>
      </p:sp>
      <p:pic>
        <p:nvPicPr>
          <p:cNvPr id="4" name="Image 1" descr="preencoded.png">    </p:cNvPr>
          <p:cNvPicPr>
            <a:picLocks noChangeAspect="1"/>
          </p:cNvPicPr>
          <p:nvPr/>
        </p:nvPicPr>
        <p:blipFill>
          <a:blip r:embed="rId2"/>
          <a:stretch>
            <a:fillRect/>
          </a:stretch>
        </p:blipFill>
        <p:spPr>
          <a:xfrm>
            <a:off x="685443" y="1719382"/>
            <a:ext cx="489585" cy="489585"/>
          </a:xfrm>
          <a:prstGeom prst="rect">
            <a:avLst/>
          </a:prstGeom>
        </p:spPr>
      </p:pic>
      <p:sp>
        <p:nvSpPr>
          <p:cNvPr id="5" name="Text 1"/>
          <p:cNvSpPr/>
          <p:nvPr/>
        </p:nvSpPr>
        <p:spPr>
          <a:xfrm>
            <a:off x="685443" y="2404824"/>
            <a:ext cx="2448282" cy="305991"/>
          </a:xfrm>
          <a:prstGeom prst="rect">
            <a:avLst/>
          </a:prstGeom>
          <a:noFill/>
          <a:ln/>
        </p:spPr>
        <p:txBody>
          <a:bodyPr wrap="none" lIns="0" tIns="0" rIns="0" bIns="0" rtlCol="0" anchor="t"/>
          <a:lstStyle/>
          <a:p>
            <a:pPr algn="l" indent="0" marL="0">
              <a:lnSpc>
                <a:spcPts val="2400"/>
              </a:lnSpc>
              <a:buNone/>
            </a:pPr>
            <a:r>
              <a:rPr lang="en-US" sz="1900" dirty="0">
                <a:solidFill>
                  <a:srgbClr val="4C4C4D"/>
                </a:solidFill>
                <a:latin typeface="Crimson Pro Semi Bold" pitchFamily="34" charset="0"/>
                <a:ea typeface="Crimson Pro Semi Bold" pitchFamily="34" charset="-122"/>
                <a:cs typeface="Crimson Pro Semi Bold" pitchFamily="34" charset="-120"/>
              </a:rPr>
              <a:t>Sending Values Back</a:t>
            </a:r>
            <a:endParaRPr lang="en-US" sz="1900" dirty="0"/>
          </a:p>
        </p:txBody>
      </p:sp>
      <p:sp>
        <p:nvSpPr>
          <p:cNvPr id="6" name="Text 2"/>
          <p:cNvSpPr/>
          <p:nvPr/>
        </p:nvSpPr>
        <p:spPr>
          <a:xfrm>
            <a:off x="685443" y="2828330"/>
            <a:ext cx="3004780" cy="1880235"/>
          </a:xfrm>
          <a:prstGeom prst="rect">
            <a:avLst/>
          </a:prstGeom>
          <a:noFill/>
          <a:ln/>
        </p:spPr>
        <p:txBody>
          <a:bodyPr wrap="square" lIns="0" tIns="0" rIns="0" bIns="0" rtlCol="0" anchor="t"/>
          <a:lstStyle/>
          <a:p>
            <a:pPr algn="l" indent="0" marL="0">
              <a:lnSpc>
                <a:spcPts val="2450"/>
              </a:lnSpc>
              <a:buNone/>
            </a:pPr>
            <a:r>
              <a:rPr lang="en-US" sz="1500" dirty="0">
                <a:solidFill>
                  <a:srgbClr val="4C4C4D"/>
                </a:solidFill>
                <a:latin typeface="Heebo" pitchFamily="34" charset="0"/>
                <a:ea typeface="Heebo" pitchFamily="34" charset="-122"/>
                <a:cs typeface="Heebo" pitchFamily="34" charset="-120"/>
              </a:rPr>
              <a:t>The </a:t>
            </a:r>
            <a:pPr algn="l" indent="0" marL="0">
              <a:lnSpc>
                <a:spcPts val="2450"/>
              </a:lnSpc>
              <a:buNone/>
            </a:pPr>
            <a:r>
              <a:rPr lang="en-US" sz="1500" b="1" dirty="0">
                <a:solidFill>
                  <a:srgbClr val="4C4C4D"/>
                </a:solidFill>
                <a:latin typeface="Heebo" pitchFamily="34" charset="0"/>
                <a:ea typeface="Heebo" pitchFamily="34" charset="-122"/>
                <a:cs typeface="Heebo" pitchFamily="34" charset="-120"/>
              </a:rPr>
              <a:t>return</a:t>
            </a:r>
            <a:pPr algn="l" indent="0" marL="0">
              <a:lnSpc>
                <a:spcPts val="2450"/>
              </a:lnSpc>
              <a:buNone/>
            </a:pPr>
            <a:r>
              <a:rPr lang="en-US" sz="1500" dirty="0">
                <a:solidFill>
                  <a:srgbClr val="4C4C4D"/>
                </a:solidFill>
                <a:latin typeface="Heebo" pitchFamily="34" charset="0"/>
                <a:ea typeface="Heebo" pitchFamily="34" charset="-122"/>
                <a:cs typeface="Heebo" pitchFamily="34" charset="-120"/>
              </a:rPr>
              <a:t> statement enables functions to send back a value to the code that called them. This allows the returned value to be used for further calculations, printing, or any other purpose.</a:t>
            </a:r>
            <a:endParaRPr lang="en-US" sz="1500" dirty="0"/>
          </a:p>
        </p:txBody>
      </p:sp>
      <p:sp>
        <p:nvSpPr>
          <p:cNvPr id="7" name="Shape 3"/>
          <p:cNvSpPr/>
          <p:nvPr/>
        </p:nvSpPr>
        <p:spPr>
          <a:xfrm>
            <a:off x="685443" y="4928830"/>
            <a:ext cx="3004780" cy="2173843"/>
          </a:xfrm>
          <a:prstGeom prst="roundRect">
            <a:avLst>
              <a:gd name="adj" fmla="val 1352"/>
            </a:avLst>
          </a:prstGeom>
          <a:solidFill>
            <a:srgbClr val="CCD7FF"/>
          </a:solidFill>
          <a:ln/>
        </p:spPr>
      </p:sp>
      <p:sp>
        <p:nvSpPr>
          <p:cNvPr id="8" name="Shape 4"/>
          <p:cNvSpPr/>
          <p:nvPr/>
        </p:nvSpPr>
        <p:spPr>
          <a:xfrm>
            <a:off x="675680" y="4928830"/>
            <a:ext cx="3024307" cy="2173843"/>
          </a:xfrm>
          <a:prstGeom prst="roundRect">
            <a:avLst>
              <a:gd name="adj" fmla="val 1352"/>
            </a:avLst>
          </a:prstGeom>
          <a:solidFill>
            <a:srgbClr val="CCD7FF"/>
          </a:solidFill>
          <a:ln/>
        </p:spPr>
      </p:sp>
      <p:sp>
        <p:nvSpPr>
          <p:cNvPr id="9" name="Text 5"/>
          <p:cNvSpPr/>
          <p:nvPr/>
        </p:nvSpPr>
        <p:spPr>
          <a:xfrm>
            <a:off x="871538" y="5075634"/>
            <a:ext cx="2632591" cy="1880235"/>
          </a:xfrm>
          <a:prstGeom prst="rect">
            <a:avLst/>
          </a:prstGeom>
          <a:noFill/>
          <a:ln/>
        </p:spPr>
        <p:txBody>
          <a:bodyPr wrap="square" lIns="0" tIns="0" rIns="0" bIns="0" rtlCol="0" anchor="t"/>
          <a:lstStyle/>
          <a:p>
            <a:pPr algn="l" indent="0" marL="0">
              <a:lnSpc>
                <a:spcPts val="2450"/>
              </a:lnSpc>
              <a:buNone/>
            </a:pPr>
            <a:r>
              <a:rPr lang="en-US" sz="1500" dirty="0">
                <a:solidFill>
                  <a:srgbClr val="4C4C4D"/>
                </a:solidFill>
                <a:highlight>
                  <a:srgbClr val="CCD7FF"/>
                </a:highlight>
                <a:latin typeface="Consolas" pitchFamily="34" charset="0"/>
                <a:ea typeface="Consolas" pitchFamily="34" charset="-122"/>
                <a:cs typeface="Consolas" pitchFamily="34" charset="-120"/>
              </a:rPr>
              <a:t>def add_numbers(a, b):
  return a + b
result = add_numbers(5, 3)
print(result)  # Output: 8
</a:t>
            </a:r>
            <a:endParaRPr lang="en-US" sz="1500" dirty="0"/>
          </a:p>
        </p:txBody>
      </p:sp>
      <p:pic>
        <p:nvPicPr>
          <p:cNvPr id="10" name="Image 2" descr="preencoded.png">    </p:cNvPr>
          <p:cNvPicPr>
            <a:picLocks noChangeAspect="1"/>
          </p:cNvPicPr>
          <p:nvPr/>
        </p:nvPicPr>
        <p:blipFill>
          <a:blip r:embed="rId3"/>
          <a:stretch>
            <a:fillRect/>
          </a:stretch>
        </p:blipFill>
        <p:spPr>
          <a:xfrm>
            <a:off x="3983950" y="1719382"/>
            <a:ext cx="489585" cy="489585"/>
          </a:xfrm>
          <a:prstGeom prst="rect">
            <a:avLst/>
          </a:prstGeom>
        </p:spPr>
      </p:pic>
      <p:sp>
        <p:nvSpPr>
          <p:cNvPr id="11" name="Text 6"/>
          <p:cNvSpPr/>
          <p:nvPr/>
        </p:nvSpPr>
        <p:spPr>
          <a:xfrm>
            <a:off x="3983950" y="2404824"/>
            <a:ext cx="2448282" cy="305991"/>
          </a:xfrm>
          <a:prstGeom prst="rect">
            <a:avLst/>
          </a:prstGeom>
          <a:noFill/>
          <a:ln/>
        </p:spPr>
        <p:txBody>
          <a:bodyPr wrap="none" lIns="0" tIns="0" rIns="0" bIns="0" rtlCol="0" anchor="t"/>
          <a:lstStyle/>
          <a:p>
            <a:pPr algn="l" indent="0" marL="0">
              <a:lnSpc>
                <a:spcPts val="2400"/>
              </a:lnSpc>
              <a:buNone/>
            </a:pPr>
            <a:r>
              <a:rPr lang="en-US" sz="1900" dirty="0">
                <a:solidFill>
                  <a:srgbClr val="4C4C4D"/>
                </a:solidFill>
                <a:latin typeface="Crimson Pro Semi Bold" pitchFamily="34" charset="0"/>
                <a:ea typeface="Crimson Pro Semi Bold" pitchFamily="34" charset="-122"/>
                <a:cs typeface="Crimson Pro Semi Bold" pitchFamily="34" charset="-120"/>
              </a:rPr>
              <a:t>Example</a:t>
            </a:r>
            <a:endParaRPr lang="en-US" sz="1900" dirty="0"/>
          </a:p>
        </p:txBody>
      </p:sp>
      <p:sp>
        <p:nvSpPr>
          <p:cNvPr id="12" name="Text 7"/>
          <p:cNvSpPr/>
          <p:nvPr/>
        </p:nvSpPr>
        <p:spPr>
          <a:xfrm>
            <a:off x="3983950" y="2828330"/>
            <a:ext cx="3004780" cy="1566863"/>
          </a:xfrm>
          <a:prstGeom prst="rect">
            <a:avLst/>
          </a:prstGeom>
          <a:noFill/>
          <a:ln/>
        </p:spPr>
        <p:txBody>
          <a:bodyPr wrap="square" lIns="0" tIns="0" rIns="0" bIns="0" rtlCol="0" anchor="t"/>
          <a:lstStyle/>
          <a:p>
            <a:pPr algn="l" indent="0" marL="0">
              <a:lnSpc>
                <a:spcPts val="2450"/>
              </a:lnSpc>
              <a:buNone/>
            </a:pPr>
            <a:r>
              <a:rPr lang="en-US" sz="1500" dirty="0">
                <a:solidFill>
                  <a:srgbClr val="4C4C4D"/>
                </a:solidFill>
                <a:latin typeface="Heebo" pitchFamily="34" charset="0"/>
                <a:ea typeface="Heebo" pitchFamily="34" charset="-122"/>
                <a:cs typeface="Heebo" pitchFamily="34" charset="-120"/>
              </a:rPr>
              <a:t>Consider a function designed to calculate the sum of two numbers. The </a:t>
            </a:r>
            <a:pPr algn="l" indent="0" marL="0">
              <a:lnSpc>
                <a:spcPts val="2450"/>
              </a:lnSpc>
              <a:buNone/>
            </a:pPr>
            <a:r>
              <a:rPr lang="en-US" sz="1500" b="1" dirty="0">
                <a:solidFill>
                  <a:srgbClr val="4C4C4D"/>
                </a:solidFill>
                <a:latin typeface="Heebo" pitchFamily="34" charset="0"/>
                <a:ea typeface="Heebo" pitchFamily="34" charset="-122"/>
                <a:cs typeface="Heebo" pitchFamily="34" charset="-120"/>
              </a:rPr>
              <a:t>return</a:t>
            </a:r>
            <a:pPr algn="l" indent="0" marL="0">
              <a:lnSpc>
                <a:spcPts val="2450"/>
              </a:lnSpc>
              <a:buNone/>
            </a:pPr>
            <a:r>
              <a:rPr lang="en-US" sz="1500" dirty="0">
                <a:solidFill>
                  <a:srgbClr val="4C4C4D"/>
                </a:solidFill>
                <a:latin typeface="Heebo" pitchFamily="34" charset="0"/>
                <a:ea typeface="Heebo" pitchFamily="34" charset="-122"/>
                <a:cs typeface="Heebo" pitchFamily="34" charset="-120"/>
              </a:rPr>
              <a:t> statement would send this computed sum back to the calling code.</a:t>
            </a:r>
            <a:endParaRPr lang="en-US" sz="1500" dirty="0"/>
          </a:p>
        </p:txBody>
      </p:sp>
      <p:sp>
        <p:nvSpPr>
          <p:cNvPr id="13" name="Shape 8"/>
          <p:cNvSpPr/>
          <p:nvPr/>
        </p:nvSpPr>
        <p:spPr>
          <a:xfrm>
            <a:off x="3983950" y="4615458"/>
            <a:ext cx="3004780" cy="2487216"/>
          </a:xfrm>
          <a:prstGeom prst="roundRect">
            <a:avLst>
              <a:gd name="adj" fmla="val 1181"/>
            </a:avLst>
          </a:prstGeom>
          <a:solidFill>
            <a:srgbClr val="CCD7FF"/>
          </a:solidFill>
          <a:ln/>
        </p:spPr>
      </p:sp>
      <p:sp>
        <p:nvSpPr>
          <p:cNvPr id="14" name="Shape 9"/>
          <p:cNvSpPr/>
          <p:nvPr/>
        </p:nvSpPr>
        <p:spPr>
          <a:xfrm>
            <a:off x="3974187" y="4615458"/>
            <a:ext cx="3024307" cy="2487216"/>
          </a:xfrm>
          <a:prstGeom prst="roundRect">
            <a:avLst>
              <a:gd name="adj" fmla="val 1181"/>
            </a:avLst>
          </a:prstGeom>
          <a:solidFill>
            <a:srgbClr val="CCD7FF"/>
          </a:solidFill>
          <a:ln/>
        </p:spPr>
      </p:sp>
      <p:sp>
        <p:nvSpPr>
          <p:cNvPr id="15" name="Text 10"/>
          <p:cNvSpPr/>
          <p:nvPr/>
        </p:nvSpPr>
        <p:spPr>
          <a:xfrm>
            <a:off x="4170045" y="4762262"/>
            <a:ext cx="2632591" cy="2193608"/>
          </a:xfrm>
          <a:prstGeom prst="rect">
            <a:avLst/>
          </a:prstGeom>
          <a:noFill/>
          <a:ln/>
        </p:spPr>
        <p:txBody>
          <a:bodyPr wrap="square" lIns="0" tIns="0" rIns="0" bIns="0" rtlCol="0" anchor="t"/>
          <a:lstStyle/>
          <a:p>
            <a:pPr algn="l" indent="0" marL="0">
              <a:lnSpc>
                <a:spcPts val="2450"/>
              </a:lnSpc>
              <a:buNone/>
            </a:pPr>
            <a:r>
              <a:rPr lang="en-US" sz="1500" dirty="0">
                <a:solidFill>
                  <a:srgbClr val="4C4C4D"/>
                </a:solidFill>
                <a:highlight>
                  <a:srgbClr val="CCD7FF"/>
                </a:highlight>
                <a:latin typeface="Consolas" pitchFamily="34" charset="0"/>
                <a:ea typeface="Consolas" pitchFamily="34" charset="-122"/>
                <a:cs typeface="Consolas" pitchFamily="34" charset="-120"/>
              </a:rPr>
              <a:t>def calculate_area(length, width):
  return length * width
area = calculate_area(10, 5)
print(area)  # Output: 50
</a:t>
            </a:r>
            <a:endParaRPr lang="en-US" sz="1500" dirty="0"/>
          </a:p>
        </p:txBody>
      </p:sp>
      <p:pic>
        <p:nvPicPr>
          <p:cNvPr id="16" name="Image 3" descr="preencoded.png">    </p:cNvPr>
          <p:cNvPicPr>
            <a:picLocks noChangeAspect="1"/>
          </p:cNvPicPr>
          <p:nvPr/>
        </p:nvPicPr>
        <p:blipFill>
          <a:blip r:embed="rId4"/>
          <a:stretch>
            <a:fillRect/>
          </a:stretch>
        </p:blipFill>
        <p:spPr>
          <a:xfrm>
            <a:off x="7282458" y="1719382"/>
            <a:ext cx="489585" cy="489585"/>
          </a:xfrm>
          <a:prstGeom prst="rect">
            <a:avLst/>
          </a:prstGeom>
        </p:spPr>
      </p:pic>
      <p:sp>
        <p:nvSpPr>
          <p:cNvPr id="17" name="Text 11"/>
          <p:cNvSpPr/>
          <p:nvPr/>
        </p:nvSpPr>
        <p:spPr>
          <a:xfrm>
            <a:off x="7282458" y="2404824"/>
            <a:ext cx="2448282" cy="305991"/>
          </a:xfrm>
          <a:prstGeom prst="rect">
            <a:avLst/>
          </a:prstGeom>
          <a:noFill/>
          <a:ln/>
        </p:spPr>
        <p:txBody>
          <a:bodyPr wrap="none" lIns="0" tIns="0" rIns="0" bIns="0" rtlCol="0" anchor="t"/>
          <a:lstStyle/>
          <a:p>
            <a:pPr algn="l" indent="0" marL="0">
              <a:lnSpc>
                <a:spcPts val="2400"/>
              </a:lnSpc>
              <a:buNone/>
            </a:pPr>
            <a:r>
              <a:rPr lang="en-US" sz="1900" dirty="0">
                <a:solidFill>
                  <a:srgbClr val="4C4C4D"/>
                </a:solidFill>
                <a:latin typeface="Crimson Pro Semi Bold" pitchFamily="34" charset="0"/>
                <a:ea typeface="Crimson Pro Semi Bold" pitchFamily="34" charset="-122"/>
                <a:cs typeface="Crimson Pro Semi Bold" pitchFamily="34" charset="-120"/>
              </a:rPr>
              <a:t>Function's Output</a:t>
            </a:r>
            <a:endParaRPr lang="en-US" sz="1900" dirty="0"/>
          </a:p>
        </p:txBody>
      </p:sp>
      <p:sp>
        <p:nvSpPr>
          <p:cNvPr id="18" name="Text 12"/>
          <p:cNvSpPr/>
          <p:nvPr/>
        </p:nvSpPr>
        <p:spPr>
          <a:xfrm>
            <a:off x="7282458" y="2828330"/>
            <a:ext cx="3004899" cy="1566863"/>
          </a:xfrm>
          <a:prstGeom prst="rect">
            <a:avLst/>
          </a:prstGeom>
          <a:noFill/>
          <a:ln/>
        </p:spPr>
        <p:txBody>
          <a:bodyPr wrap="square" lIns="0" tIns="0" rIns="0" bIns="0" rtlCol="0" anchor="t"/>
          <a:lstStyle/>
          <a:p>
            <a:pPr algn="l" indent="0" marL="0">
              <a:lnSpc>
                <a:spcPts val="2450"/>
              </a:lnSpc>
              <a:buNone/>
            </a:pPr>
            <a:r>
              <a:rPr lang="en-US" sz="1500" dirty="0">
                <a:solidFill>
                  <a:srgbClr val="4C4C4D"/>
                </a:solidFill>
                <a:latin typeface="Heebo" pitchFamily="34" charset="0"/>
                <a:ea typeface="Heebo" pitchFamily="34" charset="-122"/>
                <a:cs typeface="Heebo" pitchFamily="34" charset="-120"/>
              </a:rPr>
              <a:t>The </a:t>
            </a:r>
            <a:pPr algn="l" indent="0" marL="0">
              <a:lnSpc>
                <a:spcPts val="2450"/>
              </a:lnSpc>
              <a:buNone/>
            </a:pPr>
            <a:r>
              <a:rPr lang="en-US" sz="1500" b="1" dirty="0">
                <a:solidFill>
                  <a:srgbClr val="4C4C4D"/>
                </a:solidFill>
                <a:latin typeface="Heebo" pitchFamily="34" charset="0"/>
                <a:ea typeface="Heebo" pitchFamily="34" charset="-122"/>
                <a:cs typeface="Heebo" pitchFamily="34" charset="-120"/>
              </a:rPr>
              <a:t>return</a:t>
            </a:r>
            <a:pPr algn="l" indent="0" marL="0">
              <a:lnSpc>
                <a:spcPts val="2450"/>
              </a:lnSpc>
              <a:buNone/>
            </a:pPr>
            <a:r>
              <a:rPr lang="en-US" sz="1500" dirty="0">
                <a:solidFill>
                  <a:srgbClr val="4C4C4D"/>
                </a:solidFill>
                <a:latin typeface="Heebo" pitchFamily="34" charset="0"/>
                <a:ea typeface="Heebo" pitchFamily="34" charset="-122"/>
                <a:cs typeface="Heebo" pitchFamily="34" charset="-120"/>
              </a:rPr>
              <a:t> statement acts as a way for functions to communicate their result back to the main program. This principle promotes code modularity and reusability.</a:t>
            </a:r>
            <a:endParaRPr lang="en-US" sz="1500" dirty="0"/>
          </a:p>
        </p:txBody>
      </p:sp>
      <p:sp>
        <p:nvSpPr>
          <p:cNvPr id="19" name="Shape 13"/>
          <p:cNvSpPr/>
          <p:nvPr/>
        </p:nvSpPr>
        <p:spPr>
          <a:xfrm>
            <a:off x="7282458" y="4615458"/>
            <a:ext cx="3004899" cy="2800588"/>
          </a:xfrm>
          <a:prstGeom prst="roundRect">
            <a:avLst>
              <a:gd name="adj" fmla="val 1049"/>
            </a:avLst>
          </a:prstGeom>
          <a:solidFill>
            <a:srgbClr val="CCD7FF"/>
          </a:solidFill>
          <a:ln/>
        </p:spPr>
      </p:sp>
      <p:sp>
        <p:nvSpPr>
          <p:cNvPr id="20" name="Shape 14"/>
          <p:cNvSpPr/>
          <p:nvPr/>
        </p:nvSpPr>
        <p:spPr>
          <a:xfrm>
            <a:off x="7272695" y="4615458"/>
            <a:ext cx="3024426" cy="2800588"/>
          </a:xfrm>
          <a:prstGeom prst="roundRect">
            <a:avLst>
              <a:gd name="adj" fmla="val 1049"/>
            </a:avLst>
          </a:prstGeom>
          <a:solidFill>
            <a:srgbClr val="CCD7FF"/>
          </a:solidFill>
          <a:ln/>
        </p:spPr>
      </p:sp>
      <p:sp>
        <p:nvSpPr>
          <p:cNvPr id="21" name="Text 15"/>
          <p:cNvSpPr/>
          <p:nvPr/>
        </p:nvSpPr>
        <p:spPr>
          <a:xfrm>
            <a:off x="7468553" y="4762262"/>
            <a:ext cx="2632710" cy="2506980"/>
          </a:xfrm>
          <a:prstGeom prst="rect">
            <a:avLst/>
          </a:prstGeom>
          <a:noFill/>
          <a:ln/>
        </p:spPr>
        <p:txBody>
          <a:bodyPr wrap="square" lIns="0" tIns="0" rIns="0" bIns="0" rtlCol="0" anchor="t"/>
          <a:lstStyle/>
          <a:p>
            <a:pPr algn="l" indent="0" marL="0">
              <a:lnSpc>
                <a:spcPts val="2450"/>
              </a:lnSpc>
              <a:buNone/>
            </a:pPr>
            <a:r>
              <a:rPr lang="en-US" sz="1500" dirty="0">
                <a:solidFill>
                  <a:srgbClr val="4C4C4D"/>
                </a:solidFill>
                <a:highlight>
                  <a:srgbClr val="CCD7FF"/>
                </a:highlight>
                <a:latin typeface="Consolas" pitchFamily="34" charset="0"/>
                <a:ea typeface="Consolas" pitchFamily="34" charset="-122"/>
                <a:cs typeface="Consolas" pitchFamily="34" charset="-120"/>
              </a:rPr>
              <a:t>def get_greeting(name):
  return "Hello, " + name + "!"
greeting = get_greeting("Alice")
print(greeting)  # Output: Hello, Alice!
</a:t>
            </a:r>
            <a:endParaRPr lang="en-US" sz="15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Text 0"/>
          <p:cNvSpPr/>
          <p:nvPr/>
        </p:nvSpPr>
        <p:spPr>
          <a:xfrm>
            <a:off x="793790" y="779383"/>
            <a:ext cx="5670590" cy="708779"/>
          </a:xfrm>
          <a:prstGeom prst="rect">
            <a:avLst/>
          </a:prstGeom>
          <a:noFill/>
          <a:ln/>
        </p:spPr>
        <p:txBody>
          <a:bodyPr wrap="none" lIns="0" tIns="0" rIns="0" bIns="0" rtlCol="0" anchor="t"/>
          <a:lstStyle/>
          <a:p>
            <a:pPr indent="0" marL="0">
              <a:lnSpc>
                <a:spcPts val="5550"/>
              </a:lnSpc>
              <a:buNone/>
            </a:pPr>
            <a:r>
              <a:rPr lang="en-US" sz="4450" dirty="0">
                <a:solidFill>
                  <a:srgbClr val="152D47"/>
                </a:solidFill>
                <a:latin typeface="Crimson Pro Semi Bold" pitchFamily="34" charset="0"/>
                <a:ea typeface="Crimson Pro Semi Bold" pitchFamily="34" charset="-122"/>
                <a:cs typeface="Crimson Pro Semi Bold" pitchFamily="34" charset="-120"/>
              </a:rPr>
              <a:t>Void Functions</a:t>
            </a:r>
            <a:endParaRPr lang="en-US" sz="4450" dirty="0"/>
          </a:p>
        </p:txBody>
      </p:sp>
      <p:pic>
        <p:nvPicPr>
          <p:cNvPr id="3" name="Image 0" descr="preencoded.png">    </p:cNvPr>
          <p:cNvPicPr>
            <a:picLocks noChangeAspect="1"/>
          </p:cNvPicPr>
          <p:nvPr/>
        </p:nvPicPr>
        <p:blipFill>
          <a:blip r:embed="rId1"/>
          <a:stretch>
            <a:fillRect/>
          </a:stretch>
        </p:blipFill>
        <p:spPr>
          <a:xfrm>
            <a:off x="793790" y="1941790"/>
            <a:ext cx="566976" cy="566976"/>
          </a:xfrm>
          <a:prstGeom prst="rect">
            <a:avLst/>
          </a:prstGeom>
        </p:spPr>
      </p:pic>
      <p:sp>
        <p:nvSpPr>
          <p:cNvPr id="4" name="Text 1"/>
          <p:cNvSpPr/>
          <p:nvPr/>
        </p:nvSpPr>
        <p:spPr>
          <a:xfrm>
            <a:off x="793790" y="2735580"/>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4C4C4D"/>
                </a:solidFill>
                <a:latin typeface="Crimson Pro Semi Bold" pitchFamily="34" charset="0"/>
                <a:ea typeface="Crimson Pro Semi Bold" pitchFamily="34" charset="-122"/>
                <a:cs typeface="Crimson Pro Semi Bold" pitchFamily="34" charset="-120"/>
              </a:rPr>
              <a:t>No Return Value</a:t>
            </a:r>
            <a:endParaRPr lang="en-US" sz="2200" dirty="0"/>
          </a:p>
        </p:txBody>
      </p:sp>
      <p:sp>
        <p:nvSpPr>
          <p:cNvPr id="5" name="Text 2"/>
          <p:cNvSpPr/>
          <p:nvPr/>
        </p:nvSpPr>
        <p:spPr>
          <a:xfrm>
            <a:off x="793790" y="3225998"/>
            <a:ext cx="4120753" cy="2540318"/>
          </a:xfrm>
          <a:prstGeom prst="rect">
            <a:avLst/>
          </a:prstGeom>
          <a:noFill/>
          <a:ln/>
        </p:spPr>
        <p:txBody>
          <a:bodyPr wrap="square" lIns="0" tIns="0" rIns="0" bIns="0" rtlCol="0" anchor="t"/>
          <a:lstStyle/>
          <a:p>
            <a:pPr algn="l" indent="0" marL="0">
              <a:lnSpc>
                <a:spcPts val="2850"/>
              </a:lnSpc>
              <a:buNone/>
            </a:pPr>
            <a:r>
              <a:rPr lang="en-US" sz="1750" dirty="0">
                <a:solidFill>
                  <a:srgbClr val="4C4C4D"/>
                </a:solidFill>
                <a:latin typeface="Heebo" pitchFamily="34" charset="0"/>
                <a:ea typeface="Heebo" pitchFamily="34" charset="-122"/>
                <a:cs typeface="Heebo" pitchFamily="34" charset="-120"/>
              </a:rPr>
              <a:t>Void functions are designed to perform specific actions without returning any value to the calling code. They are commonly used for tasks like displaying output, modifying data directly, or interacting with external systems. </a:t>
            </a:r>
            <a:pPr algn="l" indent="0" marL="0">
              <a:lnSpc>
                <a:spcPts val="2850"/>
              </a:lnSpc>
              <a:buNone/>
            </a:pPr>
            <a:r>
              <a:rPr lang="en-US" sz="1750" dirty="0">
                <a:solidFill>
                  <a:srgbClr val="4C4C4D"/>
                </a:solidFill>
                <a:latin typeface="Heebo" pitchFamily="34" charset="0"/>
                <a:ea typeface="Heebo" pitchFamily="34" charset="-122"/>
                <a:cs typeface="Heebo" pitchFamily="34" charset="-120"/>
              </a:rPr>
              <a:t>
</a:t>
            </a:r>
            <a:pPr algn="l" indent="0" marL="0">
              <a:lnSpc>
                <a:spcPts val="2850"/>
              </a:lnSpc>
              <a:buNone/>
            </a:pPr>
            <a:r>
              <a:rPr lang="en-US" sz="1750" dirty="0">
                <a:solidFill>
                  <a:srgbClr val="4C4C4D"/>
                </a:solidFill>
                <a:latin typeface="Heebo" pitchFamily="34" charset="0"/>
                <a:ea typeface="Heebo" pitchFamily="34" charset="-122"/>
                <a:cs typeface="Heebo" pitchFamily="34" charset="-120"/>
              </a:rPr>
              <a:t>Example:</a:t>
            </a:r>
            <a:endParaRPr lang="en-US" sz="1750" dirty="0"/>
          </a:p>
        </p:txBody>
      </p:sp>
      <p:sp>
        <p:nvSpPr>
          <p:cNvPr id="6" name="Shape 3"/>
          <p:cNvSpPr/>
          <p:nvPr/>
        </p:nvSpPr>
        <p:spPr>
          <a:xfrm>
            <a:off x="793790" y="6021467"/>
            <a:ext cx="4120753" cy="1428750"/>
          </a:xfrm>
          <a:prstGeom prst="roundRect">
            <a:avLst>
              <a:gd name="adj" fmla="val 2381"/>
            </a:avLst>
          </a:prstGeom>
          <a:solidFill>
            <a:srgbClr val="CCD7FF"/>
          </a:solidFill>
          <a:ln/>
        </p:spPr>
      </p:sp>
      <p:sp>
        <p:nvSpPr>
          <p:cNvPr id="7" name="Shape 4"/>
          <p:cNvSpPr/>
          <p:nvPr/>
        </p:nvSpPr>
        <p:spPr>
          <a:xfrm>
            <a:off x="782479" y="6021467"/>
            <a:ext cx="4143375" cy="1428750"/>
          </a:xfrm>
          <a:prstGeom prst="roundRect">
            <a:avLst>
              <a:gd name="adj" fmla="val 2381"/>
            </a:avLst>
          </a:prstGeom>
          <a:solidFill>
            <a:srgbClr val="CCD7FF"/>
          </a:solidFill>
          <a:ln/>
        </p:spPr>
      </p:sp>
      <p:sp>
        <p:nvSpPr>
          <p:cNvPr id="8" name="Text 5"/>
          <p:cNvSpPr/>
          <p:nvPr/>
        </p:nvSpPr>
        <p:spPr>
          <a:xfrm>
            <a:off x="1009293" y="6191488"/>
            <a:ext cx="3689747" cy="1088708"/>
          </a:xfrm>
          <a:prstGeom prst="rect">
            <a:avLst/>
          </a:prstGeom>
          <a:noFill/>
          <a:ln/>
        </p:spPr>
        <p:txBody>
          <a:bodyPr wrap="square" lIns="0" tIns="0" rIns="0" bIns="0" rtlCol="0" anchor="t"/>
          <a:lstStyle/>
          <a:p>
            <a:pPr algn="l" indent="0" marL="0">
              <a:lnSpc>
                <a:spcPts val="2850"/>
              </a:lnSpc>
              <a:buNone/>
            </a:pPr>
            <a:r>
              <a:rPr lang="en-US" sz="1750" dirty="0">
                <a:solidFill>
                  <a:srgbClr val="4C4C4D"/>
                </a:solidFill>
                <a:highlight>
                  <a:srgbClr val="CCD7FF"/>
                </a:highlight>
                <a:latin typeface="Consolas" pitchFamily="34" charset="0"/>
                <a:ea typeface="Consolas" pitchFamily="34" charset="-122"/>
                <a:cs typeface="Consolas" pitchFamily="34" charset="-120"/>
              </a:rPr>
              <a:t>def greet(name):
  print("Hello,", name)
</a:t>
            </a:r>
            <a:endParaRPr lang="en-US" sz="1750" dirty="0"/>
          </a:p>
        </p:txBody>
      </p:sp>
      <p:pic>
        <p:nvPicPr>
          <p:cNvPr id="9" name="Image 1" descr="preencoded.png">    </p:cNvPr>
          <p:cNvPicPr>
            <a:picLocks noChangeAspect="1"/>
          </p:cNvPicPr>
          <p:nvPr/>
        </p:nvPicPr>
        <p:blipFill>
          <a:blip r:embed="rId2"/>
          <a:stretch>
            <a:fillRect/>
          </a:stretch>
        </p:blipFill>
        <p:spPr>
          <a:xfrm>
            <a:off x="5254704" y="1941790"/>
            <a:ext cx="566976" cy="566976"/>
          </a:xfrm>
          <a:prstGeom prst="rect">
            <a:avLst/>
          </a:prstGeom>
        </p:spPr>
      </p:pic>
      <p:sp>
        <p:nvSpPr>
          <p:cNvPr id="10" name="Text 6"/>
          <p:cNvSpPr/>
          <p:nvPr/>
        </p:nvSpPr>
        <p:spPr>
          <a:xfrm>
            <a:off x="5254704" y="2735580"/>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4C4C4D"/>
                </a:solidFill>
                <a:latin typeface="Crimson Pro Semi Bold" pitchFamily="34" charset="0"/>
                <a:ea typeface="Crimson Pro Semi Bold" pitchFamily="34" charset="-122"/>
                <a:cs typeface="Crimson Pro Semi Bold" pitchFamily="34" charset="-120"/>
              </a:rPr>
              <a:t>One-Way Operation</a:t>
            </a:r>
            <a:endParaRPr lang="en-US" sz="2200" dirty="0"/>
          </a:p>
        </p:txBody>
      </p:sp>
      <p:sp>
        <p:nvSpPr>
          <p:cNvPr id="11" name="Text 7"/>
          <p:cNvSpPr/>
          <p:nvPr/>
        </p:nvSpPr>
        <p:spPr>
          <a:xfrm>
            <a:off x="5254704" y="3225998"/>
            <a:ext cx="4120872" cy="2540318"/>
          </a:xfrm>
          <a:prstGeom prst="rect">
            <a:avLst/>
          </a:prstGeom>
          <a:noFill/>
          <a:ln/>
        </p:spPr>
        <p:txBody>
          <a:bodyPr wrap="square" lIns="0" tIns="0" rIns="0" bIns="0" rtlCol="0" anchor="t"/>
          <a:lstStyle/>
          <a:p>
            <a:pPr algn="l" indent="0" marL="0">
              <a:lnSpc>
                <a:spcPts val="2850"/>
              </a:lnSpc>
              <a:buNone/>
            </a:pPr>
            <a:r>
              <a:rPr lang="en-US" sz="1750" dirty="0">
                <a:solidFill>
                  <a:srgbClr val="4C4C4D"/>
                </a:solidFill>
                <a:latin typeface="Heebo" pitchFamily="34" charset="0"/>
                <a:ea typeface="Heebo" pitchFamily="34" charset="-122"/>
                <a:cs typeface="Heebo" pitchFamily="34" charset="-120"/>
              </a:rPr>
              <a:t>Think of a void function as a one-way street. They take data as input, execute their operations, and then conclude without sending anything back. Since the caller doesn't expect a value in return, the "return" keyword is omitted. </a:t>
            </a:r>
            <a:pPr algn="l" indent="0" marL="0">
              <a:lnSpc>
                <a:spcPts val="2850"/>
              </a:lnSpc>
              <a:buNone/>
            </a:pPr>
            <a:r>
              <a:rPr lang="en-US" sz="1750" dirty="0">
                <a:solidFill>
                  <a:srgbClr val="4C4C4D"/>
                </a:solidFill>
                <a:latin typeface="Heebo" pitchFamily="34" charset="0"/>
                <a:ea typeface="Heebo" pitchFamily="34" charset="-122"/>
                <a:cs typeface="Heebo" pitchFamily="34" charset="-120"/>
              </a:rPr>
              <a:t>
</a:t>
            </a:r>
            <a:pPr algn="l" indent="0" marL="0">
              <a:lnSpc>
                <a:spcPts val="2850"/>
              </a:lnSpc>
              <a:buNone/>
            </a:pPr>
            <a:r>
              <a:rPr lang="en-US" sz="1750" dirty="0">
                <a:solidFill>
                  <a:srgbClr val="4C4C4D"/>
                </a:solidFill>
                <a:latin typeface="Heebo" pitchFamily="34" charset="0"/>
                <a:ea typeface="Heebo" pitchFamily="34" charset="-122"/>
                <a:cs typeface="Heebo" pitchFamily="34" charset="-120"/>
              </a:rPr>
              <a:t>Example:</a:t>
            </a:r>
            <a:endParaRPr lang="en-US" sz="1750" dirty="0"/>
          </a:p>
        </p:txBody>
      </p:sp>
      <p:sp>
        <p:nvSpPr>
          <p:cNvPr id="12" name="Shape 8"/>
          <p:cNvSpPr/>
          <p:nvPr/>
        </p:nvSpPr>
        <p:spPr>
          <a:xfrm>
            <a:off x="5254704" y="6021467"/>
            <a:ext cx="4120872" cy="1428750"/>
          </a:xfrm>
          <a:prstGeom prst="roundRect">
            <a:avLst>
              <a:gd name="adj" fmla="val 2381"/>
            </a:avLst>
          </a:prstGeom>
          <a:solidFill>
            <a:srgbClr val="CCD7FF"/>
          </a:solidFill>
          <a:ln/>
        </p:spPr>
      </p:sp>
      <p:sp>
        <p:nvSpPr>
          <p:cNvPr id="13" name="Shape 9"/>
          <p:cNvSpPr/>
          <p:nvPr/>
        </p:nvSpPr>
        <p:spPr>
          <a:xfrm>
            <a:off x="5243393" y="6021467"/>
            <a:ext cx="4143494" cy="1428750"/>
          </a:xfrm>
          <a:prstGeom prst="roundRect">
            <a:avLst>
              <a:gd name="adj" fmla="val 2381"/>
            </a:avLst>
          </a:prstGeom>
          <a:solidFill>
            <a:srgbClr val="CCD7FF"/>
          </a:solidFill>
          <a:ln/>
        </p:spPr>
      </p:sp>
      <p:sp>
        <p:nvSpPr>
          <p:cNvPr id="14" name="Text 10"/>
          <p:cNvSpPr/>
          <p:nvPr/>
        </p:nvSpPr>
        <p:spPr>
          <a:xfrm>
            <a:off x="5470207" y="6191488"/>
            <a:ext cx="3689866" cy="1088708"/>
          </a:xfrm>
          <a:prstGeom prst="rect">
            <a:avLst/>
          </a:prstGeom>
          <a:noFill/>
          <a:ln/>
        </p:spPr>
        <p:txBody>
          <a:bodyPr wrap="square" lIns="0" tIns="0" rIns="0" bIns="0" rtlCol="0" anchor="t"/>
          <a:lstStyle/>
          <a:p>
            <a:pPr algn="l" indent="0" marL="0">
              <a:lnSpc>
                <a:spcPts val="2850"/>
              </a:lnSpc>
              <a:buNone/>
            </a:pPr>
            <a:r>
              <a:rPr lang="en-US" sz="1750" dirty="0">
                <a:solidFill>
                  <a:srgbClr val="4C4C4D"/>
                </a:solidFill>
                <a:highlight>
                  <a:srgbClr val="CCD7FF"/>
                </a:highlight>
                <a:latin typeface="Consolas" pitchFamily="34" charset="0"/>
                <a:ea typeface="Consolas" pitchFamily="34" charset="-122"/>
                <a:cs typeface="Consolas" pitchFamily="34" charset="-120"/>
              </a:rPr>
              <a:t>def square(number):
  number = number * number
</a:t>
            </a:r>
            <a:endParaRPr lang="en-US" sz="1750" dirty="0"/>
          </a:p>
        </p:txBody>
      </p:sp>
      <p:pic>
        <p:nvPicPr>
          <p:cNvPr id="15" name="Image 2" descr="preencoded.png">    </p:cNvPr>
          <p:cNvPicPr>
            <a:picLocks noChangeAspect="1"/>
          </p:cNvPicPr>
          <p:nvPr/>
        </p:nvPicPr>
        <p:blipFill>
          <a:blip r:embed="rId3"/>
          <a:stretch>
            <a:fillRect/>
          </a:stretch>
        </p:blipFill>
        <p:spPr>
          <a:xfrm>
            <a:off x="9715738" y="1941790"/>
            <a:ext cx="566976" cy="566976"/>
          </a:xfrm>
          <a:prstGeom prst="rect">
            <a:avLst/>
          </a:prstGeom>
        </p:spPr>
      </p:pic>
      <p:sp>
        <p:nvSpPr>
          <p:cNvPr id="16" name="Text 11"/>
          <p:cNvSpPr/>
          <p:nvPr/>
        </p:nvSpPr>
        <p:spPr>
          <a:xfrm>
            <a:off x="9715738" y="2735580"/>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4C4C4D"/>
                </a:solidFill>
                <a:latin typeface="Crimson Pro Semi Bold" pitchFamily="34" charset="0"/>
                <a:ea typeface="Crimson Pro Semi Bold" pitchFamily="34" charset="-122"/>
                <a:cs typeface="Crimson Pro Semi Bold" pitchFamily="34" charset="-120"/>
              </a:rPr>
              <a:t>Example</a:t>
            </a:r>
            <a:endParaRPr lang="en-US" sz="2200" dirty="0"/>
          </a:p>
        </p:txBody>
      </p:sp>
      <p:sp>
        <p:nvSpPr>
          <p:cNvPr id="17" name="Text 12"/>
          <p:cNvSpPr/>
          <p:nvPr/>
        </p:nvSpPr>
        <p:spPr>
          <a:xfrm>
            <a:off x="9715738" y="3225998"/>
            <a:ext cx="4120753" cy="2177415"/>
          </a:xfrm>
          <a:prstGeom prst="rect">
            <a:avLst/>
          </a:prstGeom>
          <a:noFill/>
          <a:ln/>
        </p:spPr>
        <p:txBody>
          <a:bodyPr wrap="square" lIns="0" tIns="0" rIns="0" bIns="0" rtlCol="0" anchor="t"/>
          <a:lstStyle/>
          <a:p>
            <a:pPr algn="l" indent="0" marL="0">
              <a:lnSpc>
                <a:spcPts val="2850"/>
              </a:lnSpc>
              <a:buNone/>
            </a:pPr>
            <a:r>
              <a:rPr lang="en-US" sz="1750" dirty="0">
                <a:solidFill>
                  <a:srgbClr val="4C4C4D"/>
                </a:solidFill>
                <a:latin typeface="Heebo" pitchFamily="34" charset="0"/>
                <a:ea typeface="Heebo" pitchFamily="34" charset="-122"/>
                <a:cs typeface="Heebo" pitchFamily="34" charset="-120"/>
              </a:rPr>
              <a:t>Consider a function that prints a welcome message. It doesn't return any value; it simply performs the task of printing the message. This is a classic example of a void function. </a:t>
            </a:r>
            <a:pPr algn="l" indent="0" marL="0">
              <a:lnSpc>
                <a:spcPts val="2850"/>
              </a:lnSpc>
              <a:buNone/>
            </a:pPr>
            <a:r>
              <a:rPr lang="en-US" sz="1750" dirty="0">
                <a:solidFill>
                  <a:srgbClr val="4C4C4D"/>
                </a:solidFill>
                <a:latin typeface="Heebo" pitchFamily="34" charset="0"/>
                <a:ea typeface="Heebo" pitchFamily="34" charset="-122"/>
                <a:cs typeface="Heebo" pitchFamily="34" charset="-120"/>
              </a:rPr>
              <a:t>
</a:t>
            </a:r>
            <a:pPr algn="l" indent="0" marL="0">
              <a:lnSpc>
                <a:spcPts val="2850"/>
              </a:lnSpc>
              <a:buNone/>
            </a:pPr>
            <a:r>
              <a:rPr lang="en-US" sz="1750" dirty="0">
                <a:solidFill>
                  <a:srgbClr val="4C4C4D"/>
                </a:solidFill>
                <a:latin typeface="Heebo" pitchFamily="34" charset="0"/>
                <a:ea typeface="Heebo" pitchFamily="34" charset="-122"/>
                <a:cs typeface="Heebo" pitchFamily="34" charset="-120"/>
              </a:rPr>
              <a:t>Example:</a:t>
            </a:r>
            <a:endParaRPr lang="en-US" sz="1750" dirty="0"/>
          </a:p>
        </p:txBody>
      </p:sp>
      <p:sp>
        <p:nvSpPr>
          <p:cNvPr id="18" name="Shape 13"/>
          <p:cNvSpPr/>
          <p:nvPr/>
        </p:nvSpPr>
        <p:spPr>
          <a:xfrm>
            <a:off x="9715738" y="5658564"/>
            <a:ext cx="4120753" cy="1791652"/>
          </a:xfrm>
          <a:prstGeom prst="roundRect">
            <a:avLst>
              <a:gd name="adj" fmla="val 1899"/>
            </a:avLst>
          </a:prstGeom>
          <a:solidFill>
            <a:srgbClr val="CCD7FF"/>
          </a:solidFill>
          <a:ln/>
        </p:spPr>
      </p:sp>
      <p:sp>
        <p:nvSpPr>
          <p:cNvPr id="19" name="Shape 14"/>
          <p:cNvSpPr/>
          <p:nvPr/>
        </p:nvSpPr>
        <p:spPr>
          <a:xfrm>
            <a:off x="9704427" y="5658564"/>
            <a:ext cx="4143375" cy="1791652"/>
          </a:xfrm>
          <a:prstGeom prst="roundRect">
            <a:avLst>
              <a:gd name="adj" fmla="val 1899"/>
            </a:avLst>
          </a:prstGeom>
          <a:solidFill>
            <a:srgbClr val="CCD7FF"/>
          </a:solidFill>
          <a:ln/>
        </p:spPr>
      </p:sp>
      <p:sp>
        <p:nvSpPr>
          <p:cNvPr id="20" name="Text 15"/>
          <p:cNvSpPr/>
          <p:nvPr/>
        </p:nvSpPr>
        <p:spPr>
          <a:xfrm>
            <a:off x="9931241" y="5828586"/>
            <a:ext cx="3689747" cy="1451610"/>
          </a:xfrm>
          <a:prstGeom prst="rect">
            <a:avLst/>
          </a:prstGeom>
          <a:noFill/>
          <a:ln/>
        </p:spPr>
        <p:txBody>
          <a:bodyPr wrap="square" lIns="0" tIns="0" rIns="0" bIns="0" rtlCol="0" anchor="t"/>
          <a:lstStyle/>
          <a:p>
            <a:pPr algn="l" indent="0" marL="0">
              <a:lnSpc>
                <a:spcPts val="2850"/>
              </a:lnSpc>
              <a:buNone/>
            </a:pPr>
            <a:r>
              <a:rPr lang="en-US" sz="1750" dirty="0">
                <a:solidFill>
                  <a:srgbClr val="4C4C4D"/>
                </a:solidFill>
                <a:highlight>
                  <a:srgbClr val="CCD7FF"/>
                </a:highlight>
                <a:latin typeface="Consolas" pitchFamily="34" charset="0"/>
                <a:ea typeface="Consolas" pitchFamily="34" charset="-122"/>
                <a:cs typeface="Consolas" pitchFamily="34" charset="-120"/>
              </a:rPr>
              <a:t>def print_message():
  print("This is a message from a void function.")
</a:t>
            </a:r>
            <a:endParaRPr lang="en-US" sz="175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622935" y="548283"/>
            <a:ext cx="4449961" cy="556260"/>
          </a:xfrm>
          <a:prstGeom prst="rect">
            <a:avLst/>
          </a:prstGeom>
          <a:noFill/>
          <a:ln/>
        </p:spPr>
        <p:txBody>
          <a:bodyPr wrap="none" lIns="0" tIns="0" rIns="0" bIns="0" rtlCol="0" anchor="t"/>
          <a:lstStyle/>
          <a:p>
            <a:pPr indent="0" marL="0">
              <a:lnSpc>
                <a:spcPts val="4350"/>
              </a:lnSpc>
              <a:buNone/>
            </a:pPr>
            <a:r>
              <a:rPr lang="en-US" sz="3500" dirty="0">
                <a:solidFill>
                  <a:srgbClr val="152D47"/>
                </a:solidFill>
                <a:latin typeface="Crimson Pro Semi Bold" pitchFamily="34" charset="0"/>
                <a:ea typeface="Crimson Pro Semi Bold" pitchFamily="34" charset="-122"/>
                <a:cs typeface="Crimson Pro Semi Bold" pitchFamily="34" charset="-120"/>
              </a:rPr>
              <a:t>Scope of Variables</a:t>
            </a:r>
            <a:endParaRPr lang="en-US" sz="3500" dirty="0"/>
          </a:p>
        </p:txBody>
      </p:sp>
      <p:pic>
        <p:nvPicPr>
          <p:cNvPr id="4" name="Image 1" descr="preencoded.png">    </p:cNvPr>
          <p:cNvPicPr>
            <a:picLocks noChangeAspect="1"/>
          </p:cNvPicPr>
          <p:nvPr/>
        </p:nvPicPr>
        <p:blipFill>
          <a:blip r:embed="rId2"/>
          <a:stretch>
            <a:fillRect/>
          </a:stretch>
        </p:blipFill>
        <p:spPr>
          <a:xfrm>
            <a:off x="622935" y="1371481"/>
            <a:ext cx="444937" cy="444937"/>
          </a:xfrm>
          <a:prstGeom prst="rect">
            <a:avLst/>
          </a:prstGeom>
        </p:spPr>
      </p:pic>
      <p:sp>
        <p:nvSpPr>
          <p:cNvPr id="5" name="Text 1"/>
          <p:cNvSpPr/>
          <p:nvPr/>
        </p:nvSpPr>
        <p:spPr>
          <a:xfrm>
            <a:off x="622935" y="1994416"/>
            <a:ext cx="2224921" cy="278130"/>
          </a:xfrm>
          <a:prstGeom prst="rect">
            <a:avLst/>
          </a:prstGeom>
          <a:noFill/>
          <a:ln/>
        </p:spPr>
        <p:txBody>
          <a:bodyPr wrap="none" lIns="0" tIns="0" rIns="0" bIns="0" rtlCol="0" anchor="t"/>
          <a:lstStyle/>
          <a:p>
            <a:pPr algn="l" indent="0" marL="0">
              <a:lnSpc>
                <a:spcPts val="2150"/>
              </a:lnSpc>
              <a:buNone/>
            </a:pPr>
            <a:r>
              <a:rPr lang="en-US" sz="1750" dirty="0">
                <a:solidFill>
                  <a:srgbClr val="4C4C4D"/>
                </a:solidFill>
                <a:latin typeface="Crimson Pro Semi Bold" pitchFamily="34" charset="0"/>
                <a:ea typeface="Crimson Pro Semi Bold" pitchFamily="34" charset="-122"/>
                <a:cs typeface="Crimson Pro Semi Bold" pitchFamily="34" charset="-120"/>
              </a:rPr>
              <a:t>Local Scope</a:t>
            </a:r>
            <a:endParaRPr lang="en-US" sz="1750" dirty="0"/>
          </a:p>
        </p:txBody>
      </p:sp>
      <p:sp>
        <p:nvSpPr>
          <p:cNvPr id="6" name="Text 2"/>
          <p:cNvSpPr/>
          <p:nvPr/>
        </p:nvSpPr>
        <p:spPr>
          <a:xfrm>
            <a:off x="622935" y="2379345"/>
            <a:ext cx="2454712" cy="1423988"/>
          </a:xfrm>
          <a:prstGeom prst="rect">
            <a:avLst/>
          </a:prstGeom>
          <a:noFill/>
          <a:ln/>
        </p:spPr>
        <p:txBody>
          <a:bodyPr wrap="square" lIns="0" tIns="0" rIns="0" bIns="0" rtlCol="0" anchor="t"/>
          <a:lstStyle/>
          <a:p>
            <a:pPr algn="l" indent="0" marL="0">
              <a:lnSpc>
                <a:spcPts val="2200"/>
              </a:lnSpc>
              <a:buNone/>
            </a:pPr>
            <a:r>
              <a:rPr lang="en-US" sz="1400" dirty="0">
                <a:solidFill>
                  <a:srgbClr val="4C4C4D"/>
                </a:solidFill>
                <a:latin typeface="Heebo" pitchFamily="34" charset="0"/>
                <a:ea typeface="Heebo" pitchFamily="34" charset="-122"/>
                <a:cs typeface="Heebo" pitchFamily="34" charset="-120"/>
              </a:rPr>
              <a:t>Variables declared within a function have local scope, meaning they are only accessible within that function. For example:</a:t>
            </a:r>
            <a:endParaRPr lang="en-US" sz="1400" dirty="0"/>
          </a:p>
        </p:txBody>
      </p:sp>
      <p:sp>
        <p:nvSpPr>
          <p:cNvPr id="7" name="Shape 3"/>
          <p:cNvSpPr/>
          <p:nvPr/>
        </p:nvSpPr>
        <p:spPr>
          <a:xfrm>
            <a:off x="622935" y="4003477"/>
            <a:ext cx="2454712" cy="3114913"/>
          </a:xfrm>
          <a:prstGeom prst="roundRect">
            <a:avLst>
              <a:gd name="adj" fmla="val 1088"/>
            </a:avLst>
          </a:prstGeom>
          <a:solidFill>
            <a:srgbClr val="CCD7FF"/>
          </a:solidFill>
          <a:ln/>
        </p:spPr>
      </p:sp>
      <p:sp>
        <p:nvSpPr>
          <p:cNvPr id="8" name="Shape 4"/>
          <p:cNvSpPr/>
          <p:nvPr/>
        </p:nvSpPr>
        <p:spPr>
          <a:xfrm>
            <a:off x="614124" y="4003477"/>
            <a:ext cx="2472333" cy="3114913"/>
          </a:xfrm>
          <a:prstGeom prst="roundRect">
            <a:avLst>
              <a:gd name="adj" fmla="val 1080"/>
            </a:avLst>
          </a:prstGeom>
          <a:solidFill>
            <a:srgbClr val="CCD7FF"/>
          </a:solidFill>
          <a:ln/>
        </p:spPr>
      </p:sp>
      <p:sp>
        <p:nvSpPr>
          <p:cNvPr id="9" name="Text 5"/>
          <p:cNvSpPr/>
          <p:nvPr/>
        </p:nvSpPr>
        <p:spPr>
          <a:xfrm>
            <a:off x="792123" y="4136946"/>
            <a:ext cx="2116336" cy="2847975"/>
          </a:xfrm>
          <a:prstGeom prst="rect">
            <a:avLst/>
          </a:prstGeom>
          <a:noFill/>
          <a:ln/>
        </p:spPr>
        <p:txBody>
          <a:bodyPr wrap="square" lIns="0" tIns="0" rIns="0" bIns="0" rtlCol="0" anchor="t"/>
          <a:lstStyle/>
          <a:p>
            <a:pPr algn="l" indent="0" marL="0">
              <a:lnSpc>
                <a:spcPts val="2200"/>
              </a:lnSpc>
              <a:buNone/>
            </a:pPr>
            <a:r>
              <a:rPr lang="en-US" sz="1400" dirty="0">
                <a:solidFill>
                  <a:srgbClr val="4C4C4D"/>
                </a:solidFill>
                <a:highlight>
                  <a:srgbClr val="CCD7FF"/>
                </a:highlight>
                <a:latin typeface="Consolas" pitchFamily="34" charset="0"/>
                <a:ea typeface="Consolas" pitchFamily="34" charset="-122"/>
                <a:cs typeface="Consolas" pitchFamily="34" charset="-120"/>
              </a:rPr>
              <a:t>def my_function():
  x = 10
  print(x)
my_function()  # Output: 10
print(x)  # Error: NameError: name 'x' is not defined 
</a:t>
            </a:r>
            <a:endParaRPr lang="en-US" sz="1400" dirty="0"/>
          </a:p>
        </p:txBody>
      </p:sp>
      <p:pic>
        <p:nvPicPr>
          <p:cNvPr id="10" name="Image 2" descr="preencoded.png">    </p:cNvPr>
          <p:cNvPicPr>
            <a:picLocks noChangeAspect="1"/>
          </p:cNvPicPr>
          <p:nvPr/>
        </p:nvPicPr>
        <p:blipFill>
          <a:blip r:embed="rId3"/>
          <a:stretch>
            <a:fillRect/>
          </a:stretch>
        </p:blipFill>
        <p:spPr>
          <a:xfrm>
            <a:off x="3344585" y="1371481"/>
            <a:ext cx="444937" cy="444937"/>
          </a:xfrm>
          <a:prstGeom prst="rect">
            <a:avLst/>
          </a:prstGeom>
        </p:spPr>
      </p:pic>
      <p:sp>
        <p:nvSpPr>
          <p:cNvPr id="11" name="Text 6"/>
          <p:cNvSpPr/>
          <p:nvPr/>
        </p:nvSpPr>
        <p:spPr>
          <a:xfrm>
            <a:off x="3344585" y="1994416"/>
            <a:ext cx="2224921" cy="278130"/>
          </a:xfrm>
          <a:prstGeom prst="rect">
            <a:avLst/>
          </a:prstGeom>
          <a:noFill/>
          <a:ln/>
        </p:spPr>
        <p:txBody>
          <a:bodyPr wrap="none" lIns="0" tIns="0" rIns="0" bIns="0" rtlCol="0" anchor="t"/>
          <a:lstStyle/>
          <a:p>
            <a:pPr algn="l" indent="0" marL="0">
              <a:lnSpc>
                <a:spcPts val="2150"/>
              </a:lnSpc>
              <a:buNone/>
            </a:pPr>
            <a:r>
              <a:rPr lang="en-US" sz="1750" dirty="0">
                <a:solidFill>
                  <a:srgbClr val="4C4C4D"/>
                </a:solidFill>
                <a:latin typeface="Crimson Pro Semi Bold" pitchFamily="34" charset="0"/>
                <a:ea typeface="Crimson Pro Semi Bold" pitchFamily="34" charset="-122"/>
                <a:cs typeface="Crimson Pro Semi Bold" pitchFamily="34" charset="-120"/>
              </a:rPr>
              <a:t>Global Scope</a:t>
            </a:r>
            <a:endParaRPr lang="en-US" sz="1750" dirty="0"/>
          </a:p>
        </p:txBody>
      </p:sp>
      <p:sp>
        <p:nvSpPr>
          <p:cNvPr id="12" name="Text 7"/>
          <p:cNvSpPr/>
          <p:nvPr/>
        </p:nvSpPr>
        <p:spPr>
          <a:xfrm>
            <a:off x="3344585" y="2379345"/>
            <a:ext cx="2454712" cy="1423988"/>
          </a:xfrm>
          <a:prstGeom prst="rect">
            <a:avLst/>
          </a:prstGeom>
          <a:noFill/>
          <a:ln/>
        </p:spPr>
        <p:txBody>
          <a:bodyPr wrap="square" lIns="0" tIns="0" rIns="0" bIns="0" rtlCol="0" anchor="t"/>
          <a:lstStyle/>
          <a:p>
            <a:pPr algn="l" indent="0" marL="0">
              <a:lnSpc>
                <a:spcPts val="2200"/>
              </a:lnSpc>
              <a:buNone/>
            </a:pPr>
            <a:r>
              <a:rPr lang="en-US" sz="1400" dirty="0">
                <a:solidFill>
                  <a:srgbClr val="4C4C4D"/>
                </a:solidFill>
                <a:latin typeface="Heebo" pitchFamily="34" charset="0"/>
                <a:ea typeface="Heebo" pitchFamily="34" charset="-122"/>
                <a:cs typeface="Heebo" pitchFamily="34" charset="-120"/>
              </a:rPr>
              <a:t>Variables declared outside of any function have global scope, making them accessible from anywhere in the program. For instance:</a:t>
            </a:r>
            <a:endParaRPr lang="en-US" sz="1400" dirty="0"/>
          </a:p>
        </p:txBody>
      </p:sp>
      <p:sp>
        <p:nvSpPr>
          <p:cNvPr id="13" name="Shape 8"/>
          <p:cNvSpPr/>
          <p:nvPr/>
        </p:nvSpPr>
        <p:spPr>
          <a:xfrm>
            <a:off x="3344585" y="4003477"/>
            <a:ext cx="2454712" cy="2830116"/>
          </a:xfrm>
          <a:prstGeom prst="roundRect">
            <a:avLst>
              <a:gd name="adj" fmla="val 1088"/>
            </a:avLst>
          </a:prstGeom>
          <a:solidFill>
            <a:srgbClr val="CCD7FF"/>
          </a:solidFill>
          <a:ln/>
        </p:spPr>
      </p:sp>
      <p:sp>
        <p:nvSpPr>
          <p:cNvPr id="14" name="Shape 9"/>
          <p:cNvSpPr/>
          <p:nvPr/>
        </p:nvSpPr>
        <p:spPr>
          <a:xfrm>
            <a:off x="3335774" y="4003477"/>
            <a:ext cx="2472333" cy="2830116"/>
          </a:xfrm>
          <a:prstGeom prst="roundRect">
            <a:avLst>
              <a:gd name="adj" fmla="val 1080"/>
            </a:avLst>
          </a:prstGeom>
          <a:solidFill>
            <a:srgbClr val="CCD7FF"/>
          </a:solidFill>
          <a:ln/>
        </p:spPr>
      </p:sp>
      <p:sp>
        <p:nvSpPr>
          <p:cNvPr id="15" name="Text 10"/>
          <p:cNvSpPr/>
          <p:nvPr/>
        </p:nvSpPr>
        <p:spPr>
          <a:xfrm>
            <a:off x="3513772" y="4136946"/>
            <a:ext cx="2116336" cy="2563178"/>
          </a:xfrm>
          <a:prstGeom prst="rect">
            <a:avLst/>
          </a:prstGeom>
          <a:noFill/>
          <a:ln/>
        </p:spPr>
        <p:txBody>
          <a:bodyPr wrap="square" lIns="0" tIns="0" rIns="0" bIns="0" rtlCol="0" anchor="t"/>
          <a:lstStyle/>
          <a:p>
            <a:pPr algn="l" indent="0" marL="0">
              <a:lnSpc>
                <a:spcPts val="2200"/>
              </a:lnSpc>
              <a:buNone/>
            </a:pPr>
            <a:r>
              <a:rPr lang="en-US" sz="1400" dirty="0">
                <a:solidFill>
                  <a:srgbClr val="4C4C4D"/>
                </a:solidFill>
                <a:highlight>
                  <a:srgbClr val="CCD7FF"/>
                </a:highlight>
                <a:latin typeface="Consolas" pitchFamily="34" charset="0"/>
                <a:ea typeface="Consolas" pitchFamily="34" charset="-122"/>
                <a:cs typeface="Consolas" pitchFamily="34" charset="-120"/>
              </a:rPr>
              <a:t>y = 20
def another_function():
  print(y)
another_function()  # Output: 20
print(y)  # Output: 20
</a:t>
            </a:r>
            <a:endParaRPr lang="en-US" sz="1400" dirty="0"/>
          </a:p>
        </p:txBody>
      </p:sp>
      <p:pic>
        <p:nvPicPr>
          <p:cNvPr id="16" name="Image 3" descr="preencoded.png">    </p:cNvPr>
          <p:cNvPicPr>
            <a:picLocks noChangeAspect="1"/>
          </p:cNvPicPr>
          <p:nvPr/>
        </p:nvPicPr>
        <p:blipFill>
          <a:blip r:embed="rId4"/>
          <a:stretch>
            <a:fillRect/>
          </a:stretch>
        </p:blipFill>
        <p:spPr>
          <a:xfrm>
            <a:off x="6066234" y="1371481"/>
            <a:ext cx="444937" cy="444937"/>
          </a:xfrm>
          <a:prstGeom prst="rect">
            <a:avLst/>
          </a:prstGeom>
        </p:spPr>
      </p:pic>
      <p:sp>
        <p:nvSpPr>
          <p:cNvPr id="17" name="Text 11"/>
          <p:cNvSpPr/>
          <p:nvPr/>
        </p:nvSpPr>
        <p:spPr>
          <a:xfrm>
            <a:off x="6066234" y="1994416"/>
            <a:ext cx="2454831" cy="556260"/>
          </a:xfrm>
          <a:prstGeom prst="rect">
            <a:avLst/>
          </a:prstGeom>
          <a:noFill/>
          <a:ln/>
        </p:spPr>
        <p:txBody>
          <a:bodyPr wrap="square" lIns="0" tIns="0" rIns="0" bIns="0" rtlCol="0" anchor="t"/>
          <a:lstStyle/>
          <a:p>
            <a:pPr algn="l" indent="0" marL="0">
              <a:lnSpc>
                <a:spcPts val="2150"/>
              </a:lnSpc>
              <a:buNone/>
            </a:pPr>
            <a:r>
              <a:rPr lang="en-US" sz="1750" dirty="0">
                <a:solidFill>
                  <a:srgbClr val="4C4C4D"/>
                </a:solidFill>
                <a:latin typeface="Crimson Pro Semi Bold" pitchFamily="34" charset="0"/>
                <a:ea typeface="Crimson Pro Semi Bold" pitchFamily="34" charset="-122"/>
                <a:cs typeface="Crimson Pro Semi Bold" pitchFamily="34" charset="-120"/>
              </a:rPr>
              <a:t>Modifying Global Variables</a:t>
            </a:r>
            <a:endParaRPr lang="en-US" sz="1750" dirty="0"/>
          </a:p>
        </p:txBody>
      </p:sp>
      <p:sp>
        <p:nvSpPr>
          <p:cNvPr id="18" name="Text 12"/>
          <p:cNvSpPr/>
          <p:nvPr/>
        </p:nvSpPr>
        <p:spPr>
          <a:xfrm>
            <a:off x="6066234" y="2657475"/>
            <a:ext cx="2454831" cy="1993583"/>
          </a:xfrm>
          <a:prstGeom prst="rect">
            <a:avLst/>
          </a:prstGeom>
          <a:noFill/>
          <a:ln/>
        </p:spPr>
        <p:txBody>
          <a:bodyPr wrap="square" lIns="0" tIns="0" rIns="0" bIns="0" rtlCol="0" anchor="t"/>
          <a:lstStyle/>
          <a:p>
            <a:pPr algn="l" indent="0" marL="0">
              <a:lnSpc>
                <a:spcPts val="2200"/>
              </a:lnSpc>
              <a:buNone/>
            </a:pPr>
            <a:r>
              <a:rPr lang="en-US" sz="1400" dirty="0">
                <a:solidFill>
                  <a:srgbClr val="4C4C4D"/>
                </a:solidFill>
                <a:latin typeface="Heebo" pitchFamily="34" charset="0"/>
                <a:ea typeface="Heebo" pitchFamily="34" charset="-122"/>
                <a:cs typeface="Heebo" pitchFamily="34" charset="-120"/>
              </a:rPr>
              <a:t>To modify a global variable inside a function, you need to use the `global` keyword. This signals to Python that you want to work with the global version of the variable, not a local copy. For example:</a:t>
            </a:r>
            <a:endParaRPr lang="en-US" sz="1400" dirty="0"/>
          </a:p>
        </p:txBody>
      </p:sp>
      <p:sp>
        <p:nvSpPr>
          <p:cNvPr id="19" name="Shape 13"/>
          <p:cNvSpPr/>
          <p:nvPr/>
        </p:nvSpPr>
        <p:spPr>
          <a:xfrm>
            <a:off x="6066234" y="4851202"/>
            <a:ext cx="2454831" cy="2830116"/>
          </a:xfrm>
          <a:prstGeom prst="roundRect">
            <a:avLst>
              <a:gd name="adj" fmla="val 1088"/>
            </a:avLst>
          </a:prstGeom>
          <a:solidFill>
            <a:srgbClr val="CCD7FF"/>
          </a:solidFill>
          <a:ln/>
        </p:spPr>
      </p:sp>
      <p:sp>
        <p:nvSpPr>
          <p:cNvPr id="20" name="Shape 14"/>
          <p:cNvSpPr/>
          <p:nvPr/>
        </p:nvSpPr>
        <p:spPr>
          <a:xfrm>
            <a:off x="6057424" y="4851202"/>
            <a:ext cx="2472452" cy="2830116"/>
          </a:xfrm>
          <a:prstGeom prst="roundRect">
            <a:avLst>
              <a:gd name="adj" fmla="val 1080"/>
            </a:avLst>
          </a:prstGeom>
          <a:solidFill>
            <a:srgbClr val="CCD7FF"/>
          </a:solidFill>
          <a:ln/>
        </p:spPr>
      </p:sp>
      <p:sp>
        <p:nvSpPr>
          <p:cNvPr id="21" name="Text 15"/>
          <p:cNvSpPr/>
          <p:nvPr/>
        </p:nvSpPr>
        <p:spPr>
          <a:xfrm>
            <a:off x="6235422" y="4984671"/>
            <a:ext cx="2116455" cy="2563178"/>
          </a:xfrm>
          <a:prstGeom prst="rect">
            <a:avLst/>
          </a:prstGeom>
          <a:noFill/>
          <a:ln/>
        </p:spPr>
        <p:txBody>
          <a:bodyPr wrap="square" lIns="0" tIns="0" rIns="0" bIns="0" rtlCol="0" anchor="t"/>
          <a:lstStyle/>
          <a:p>
            <a:pPr algn="l" indent="0" marL="0">
              <a:lnSpc>
                <a:spcPts val="2200"/>
              </a:lnSpc>
              <a:buNone/>
            </a:pPr>
            <a:r>
              <a:rPr lang="en-US" sz="1400" dirty="0">
                <a:solidFill>
                  <a:srgbClr val="4C4C4D"/>
                </a:solidFill>
                <a:highlight>
                  <a:srgbClr val="CCD7FF"/>
                </a:highlight>
                <a:latin typeface="Consolas" pitchFamily="34" charset="0"/>
                <a:ea typeface="Consolas" pitchFamily="34" charset="-122"/>
                <a:cs typeface="Consolas" pitchFamily="34" charset="-120"/>
              </a:rPr>
              <a:t>z = 5
def change_global():
  global z 
  z = 15
change_global()
print(z)  # Output: 15
</a:t>
            </a:r>
            <a:endParaRPr lang="en-US" sz="14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sp>
        <p:nvSpPr>
          <p:cNvPr id="2" name="Text 0"/>
          <p:cNvSpPr/>
          <p:nvPr/>
        </p:nvSpPr>
        <p:spPr>
          <a:xfrm>
            <a:off x="440769" y="548521"/>
            <a:ext cx="3148727" cy="393621"/>
          </a:xfrm>
          <a:prstGeom prst="rect">
            <a:avLst/>
          </a:prstGeom>
          <a:noFill/>
          <a:ln/>
        </p:spPr>
        <p:txBody>
          <a:bodyPr wrap="none" lIns="0" tIns="0" rIns="0" bIns="0" rtlCol="0" anchor="t"/>
          <a:lstStyle/>
          <a:p>
            <a:pPr indent="0" marL="0">
              <a:lnSpc>
                <a:spcPts val="3050"/>
              </a:lnSpc>
              <a:buNone/>
            </a:pPr>
            <a:r>
              <a:rPr lang="en-US" sz="2450" dirty="0">
                <a:solidFill>
                  <a:srgbClr val="152D47"/>
                </a:solidFill>
                <a:latin typeface="Crimson Pro Semi Bold" pitchFamily="34" charset="0"/>
                <a:ea typeface="Crimson Pro Semi Bold" pitchFamily="34" charset="-122"/>
                <a:cs typeface="Crimson Pro Semi Bold" pitchFamily="34" charset="-120"/>
              </a:rPr>
              <a:t>Nested Functions</a:t>
            </a:r>
            <a:endParaRPr lang="en-US" sz="2450" dirty="0"/>
          </a:p>
        </p:txBody>
      </p:sp>
      <p:sp>
        <p:nvSpPr>
          <p:cNvPr id="3" name="Text 1"/>
          <p:cNvSpPr/>
          <p:nvPr/>
        </p:nvSpPr>
        <p:spPr>
          <a:xfrm>
            <a:off x="440769" y="1193959"/>
            <a:ext cx="13748861" cy="201454"/>
          </a:xfrm>
          <a:prstGeom prst="rect">
            <a:avLst/>
          </a:prstGeom>
          <a:noFill/>
          <a:ln/>
        </p:spPr>
        <p:txBody>
          <a:bodyPr wrap="none" lIns="0" tIns="0" rIns="0" bIns="0" rtlCol="0" anchor="t"/>
          <a:lstStyle/>
          <a:p>
            <a:pPr indent="0" marL="0">
              <a:lnSpc>
                <a:spcPts val="1550"/>
              </a:lnSpc>
              <a:buNone/>
            </a:pPr>
            <a:r>
              <a:rPr lang="en-US" sz="950" dirty="0">
                <a:solidFill>
                  <a:srgbClr val="4C4C4D"/>
                </a:solidFill>
                <a:latin typeface="Heebo" pitchFamily="34" charset="0"/>
                <a:ea typeface="Heebo" pitchFamily="34" charset="-122"/>
                <a:cs typeface="Heebo" pitchFamily="34" charset="-120"/>
              </a:rPr>
              <a:t>Functions can be defined inside other functions, creating a hierarchical structure that promotes modular and organized code. Nested functions have access to variables defined in the outer function's scope, but not vice versa.</a:t>
            </a:r>
            <a:endParaRPr lang="en-US" sz="950" dirty="0"/>
          </a:p>
        </p:txBody>
      </p:sp>
      <p:sp>
        <p:nvSpPr>
          <p:cNvPr id="4" name="Shape 2"/>
          <p:cNvSpPr/>
          <p:nvPr/>
        </p:nvSpPr>
        <p:spPr>
          <a:xfrm>
            <a:off x="440769" y="1537097"/>
            <a:ext cx="3437215" cy="2667476"/>
          </a:xfrm>
          <a:prstGeom prst="roundRect">
            <a:avLst>
              <a:gd name="adj" fmla="val 708"/>
            </a:avLst>
          </a:prstGeom>
          <a:solidFill>
            <a:srgbClr val="F2EEEE"/>
          </a:solidFill>
          <a:ln/>
        </p:spPr>
      </p:sp>
      <p:sp>
        <p:nvSpPr>
          <p:cNvPr id="5" name="Text 3"/>
          <p:cNvSpPr/>
          <p:nvPr/>
        </p:nvSpPr>
        <p:spPr>
          <a:xfrm>
            <a:off x="566618" y="2744867"/>
            <a:ext cx="56317" cy="251817"/>
          </a:xfrm>
          <a:prstGeom prst="rect">
            <a:avLst/>
          </a:prstGeom>
          <a:noFill/>
          <a:ln/>
        </p:spPr>
        <p:txBody>
          <a:bodyPr wrap="none" lIns="0" tIns="0" rIns="0" bIns="0" rtlCol="0" anchor="t"/>
          <a:lstStyle/>
          <a:p>
            <a:pPr algn="ctr" indent="0" marL="0">
              <a:lnSpc>
                <a:spcPts val="1950"/>
              </a:lnSpc>
              <a:buNone/>
            </a:pPr>
            <a:r>
              <a:rPr lang="en-US" sz="1200" dirty="0">
                <a:solidFill>
                  <a:srgbClr val="4C4C4D"/>
                </a:solidFill>
                <a:latin typeface="Crimson Pro Semi Bold" pitchFamily="34" charset="0"/>
                <a:ea typeface="Crimson Pro Semi Bold" pitchFamily="34" charset="-122"/>
                <a:cs typeface="Crimson Pro Semi Bold" pitchFamily="34" charset="-120"/>
              </a:rPr>
              <a:t>1</a:t>
            </a:r>
            <a:endParaRPr lang="en-US" sz="1200" dirty="0"/>
          </a:p>
        </p:txBody>
      </p:sp>
      <p:sp>
        <p:nvSpPr>
          <p:cNvPr id="6" name="Text 4"/>
          <p:cNvSpPr/>
          <p:nvPr/>
        </p:nvSpPr>
        <p:spPr>
          <a:xfrm>
            <a:off x="4003834" y="1662946"/>
            <a:ext cx="1574363" cy="196691"/>
          </a:xfrm>
          <a:prstGeom prst="rect">
            <a:avLst/>
          </a:prstGeom>
          <a:noFill/>
          <a:ln/>
        </p:spPr>
        <p:txBody>
          <a:bodyPr wrap="none" lIns="0" tIns="0" rIns="0" bIns="0" rtlCol="0" anchor="t"/>
          <a:lstStyle/>
          <a:p>
            <a:pPr algn="l" indent="0" marL="0">
              <a:lnSpc>
                <a:spcPts val="1500"/>
              </a:lnSpc>
              <a:buNone/>
            </a:pPr>
            <a:r>
              <a:rPr lang="en-US" sz="1200" dirty="0">
                <a:solidFill>
                  <a:srgbClr val="4C4C4D"/>
                </a:solidFill>
                <a:latin typeface="Crimson Pro Semi Bold" pitchFamily="34" charset="0"/>
                <a:ea typeface="Crimson Pro Semi Bold" pitchFamily="34" charset="-122"/>
                <a:cs typeface="Crimson Pro Semi Bold" pitchFamily="34" charset="-120"/>
              </a:rPr>
              <a:t>Outer Function</a:t>
            </a:r>
            <a:endParaRPr lang="en-US" sz="1200" dirty="0"/>
          </a:p>
        </p:txBody>
      </p:sp>
      <p:sp>
        <p:nvSpPr>
          <p:cNvPr id="7" name="Text 5"/>
          <p:cNvSpPr/>
          <p:nvPr/>
        </p:nvSpPr>
        <p:spPr>
          <a:xfrm>
            <a:off x="4003834" y="1935123"/>
            <a:ext cx="2451854" cy="201454"/>
          </a:xfrm>
          <a:prstGeom prst="rect">
            <a:avLst/>
          </a:prstGeom>
          <a:noFill/>
          <a:ln/>
        </p:spPr>
        <p:txBody>
          <a:bodyPr wrap="none" lIns="0" tIns="0" rIns="0" bIns="0" rtlCol="0" anchor="t"/>
          <a:lstStyle/>
          <a:p>
            <a:pPr algn="l" indent="0" marL="0">
              <a:lnSpc>
                <a:spcPts val="1550"/>
              </a:lnSpc>
              <a:buNone/>
            </a:pPr>
            <a:r>
              <a:rPr lang="en-US" sz="950" dirty="0">
                <a:solidFill>
                  <a:srgbClr val="4C4C4D"/>
                </a:solidFill>
                <a:latin typeface="Heebo" pitchFamily="34" charset="0"/>
                <a:ea typeface="Heebo" pitchFamily="34" charset="-122"/>
                <a:cs typeface="Heebo" pitchFamily="34" charset="-120"/>
              </a:rPr>
              <a:t>This defines the overall scope. For example:</a:t>
            </a:r>
            <a:endParaRPr lang="en-US" sz="950" dirty="0"/>
          </a:p>
        </p:txBody>
      </p:sp>
      <p:sp>
        <p:nvSpPr>
          <p:cNvPr id="8" name="Shape 6"/>
          <p:cNvSpPr/>
          <p:nvPr/>
        </p:nvSpPr>
        <p:spPr>
          <a:xfrm>
            <a:off x="4003834" y="2278261"/>
            <a:ext cx="2451854" cy="1800463"/>
          </a:xfrm>
          <a:prstGeom prst="roundRect">
            <a:avLst>
              <a:gd name="adj" fmla="val 1049"/>
            </a:avLst>
          </a:prstGeom>
          <a:solidFill>
            <a:srgbClr val="CCD7FF"/>
          </a:solidFill>
          <a:ln/>
        </p:spPr>
      </p:sp>
      <p:sp>
        <p:nvSpPr>
          <p:cNvPr id="9" name="Shape 7"/>
          <p:cNvSpPr/>
          <p:nvPr/>
        </p:nvSpPr>
        <p:spPr>
          <a:xfrm>
            <a:off x="3997643" y="2278261"/>
            <a:ext cx="2464237" cy="1800463"/>
          </a:xfrm>
          <a:prstGeom prst="roundRect">
            <a:avLst>
              <a:gd name="adj" fmla="val 1049"/>
            </a:avLst>
          </a:prstGeom>
          <a:solidFill>
            <a:srgbClr val="CCD7FF"/>
          </a:solidFill>
          <a:ln/>
        </p:spPr>
      </p:sp>
      <p:sp>
        <p:nvSpPr>
          <p:cNvPr id="10" name="Text 8"/>
          <p:cNvSpPr/>
          <p:nvPr/>
        </p:nvSpPr>
        <p:spPr>
          <a:xfrm>
            <a:off x="4123492" y="2372678"/>
            <a:ext cx="2212538" cy="1611630"/>
          </a:xfrm>
          <a:prstGeom prst="rect">
            <a:avLst/>
          </a:prstGeom>
          <a:noFill/>
          <a:ln/>
        </p:spPr>
        <p:txBody>
          <a:bodyPr wrap="square" lIns="0" tIns="0" rIns="0" bIns="0" rtlCol="0" anchor="t"/>
          <a:lstStyle/>
          <a:p>
            <a:pPr algn="l" indent="0" marL="0">
              <a:lnSpc>
                <a:spcPts val="1550"/>
              </a:lnSpc>
              <a:buNone/>
            </a:pPr>
            <a:r>
              <a:rPr lang="en-US" sz="950" dirty="0">
                <a:solidFill>
                  <a:srgbClr val="4C4C4D"/>
                </a:solidFill>
                <a:highlight>
                  <a:srgbClr val="CCD7FF"/>
                </a:highlight>
                <a:latin typeface="Consolas" pitchFamily="34" charset="0"/>
                <a:ea typeface="Consolas" pitchFamily="34" charset="-122"/>
                <a:cs typeface="Consolas" pitchFamily="34" charset="-120"/>
              </a:rPr>
              <a:t>def outer_function(x):
  def inner_function(y):
    return x + y
  return inner_function(5)
result = outer_function(3)
print(result) # Output: 8
</a:t>
            </a:r>
            <a:endParaRPr lang="en-US" sz="950" dirty="0"/>
          </a:p>
        </p:txBody>
      </p:sp>
      <p:sp>
        <p:nvSpPr>
          <p:cNvPr id="11" name="Shape 9"/>
          <p:cNvSpPr/>
          <p:nvPr/>
        </p:nvSpPr>
        <p:spPr>
          <a:xfrm>
            <a:off x="3940850" y="4200763"/>
            <a:ext cx="10185916" cy="7620"/>
          </a:xfrm>
          <a:prstGeom prst="roundRect">
            <a:avLst>
              <a:gd name="adj" fmla="val 247933"/>
            </a:avLst>
          </a:prstGeom>
          <a:solidFill>
            <a:srgbClr val="D8D4D4"/>
          </a:solidFill>
          <a:ln/>
        </p:spPr>
      </p:sp>
      <p:sp>
        <p:nvSpPr>
          <p:cNvPr id="12" name="Shape 10"/>
          <p:cNvSpPr/>
          <p:nvPr/>
        </p:nvSpPr>
        <p:spPr>
          <a:xfrm>
            <a:off x="440769" y="4267438"/>
            <a:ext cx="6874431" cy="3070384"/>
          </a:xfrm>
          <a:prstGeom prst="roundRect">
            <a:avLst>
              <a:gd name="adj" fmla="val 615"/>
            </a:avLst>
          </a:prstGeom>
          <a:solidFill>
            <a:srgbClr val="F2EEEE"/>
          </a:solidFill>
          <a:ln/>
        </p:spPr>
      </p:sp>
      <p:sp>
        <p:nvSpPr>
          <p:cNvPr id="13" name="Text 11"/>
          <p:cNvSpPr/>
          <p:nvPr/>
        </p:nvSpPr>
        <p:spPr>
          <a:xfrm>
            <a:off x="566618" y="5676662"/>
            <a:ext cx="78105" cy="251817"/>
          </a:xfrm>
          <a:prstGeom prst="rect">
            <a:avLst/>
          </a:prstGeom>
          <a:noFill/>
          <a:ln/>
        </p:spPr>
        <p:txBody>
          <a:bodyPr wrap="none" lIns="0" tIns="0" rIns="0" bIns="0" rtlCol="0" anchor="t"/>
          <a:lstStyle/>
          <a:p>
            <a:pPr algn="ctr" indent="0" marL="0">
              <a:lnSpc>
                <a:spcPts val="1950"/>
              </a:lnSpc>
              <a:buNone/>
            </a:pPr>
            <a:r>
              <a:rPr lang="en-US" sz="1200" dirty="0">
                <a:solidFill>
                  <a:srgbClr val="4C4C4D"/>
                </a:solidFill>
                <a:latin typeface="Crimson Pro Semi Bold" pitchFamily="34" charset="0"/>
                <a:ea typeface="Crimson Pro Semi Bold" pitchFamily="34" charset="-122"/>
                <a:cs typeface="Crimson Pro Semi Bold" pitchFamily="34" charset="-120"/>
              </a:rPr>
              <a:t>2</a:t>
            </a:r>
            <a:endParaRPr lang="en-US" sz="1200" dirty="0"/>
          </a:p>
        </p:txBody>
      </p:sp>
      <p:sp>
        <p:nvSpPr>
          <p:cNvPr id="14" name="Text 12"/>
          <p:cNvSpPr/>
          <p:nvPr/>
        </p:nvSpPr>
        <p:spPr>
          <a:xfrm>
            <a:off x="7441049" y="4393287"/>
            <a:ext cx="1574363" cy="196691"/>
          </a:xfrm>
          <a:prstGeom prst="rect">
            <a:avLst/>
          </a:prstGeom>
          <a:noFill/>
          <a:ln/>
        </p:spPr>
        <p:txBody>
          <a:bodyPr wrap="none" lIns="0" tIns="0" rIns="0" bIns="0" rtlCol="0" anchor="t"/>
          <a:lstStyle/>
          <a:p>
            <a:pPr algn="l" indent="0" marL="0">
              <a:lnSpc>
                <a:spcPts val="1500"/>
              </a:lnSpc>
              <a:buNone/>
            </a:pPr>
            <a:r>
              <a:rPr lang="en-US" sz="1200" dirty="0">
                <a:solidFill>
                  <a:srgbClr val="4C4C4D"/>
                </a:solidFill>
                <a:latin typeface="Crimson Pro Semi Bold" pitchFamily="34" charset="0"/>
                <a:ea typeface="Crimson Pro Semi Bold" pitchFamily="34" charset="-122"/>
                <a:cs typeface="Crimson Pro Semi Bold" pitchFamily="34" charset="-120"/>
              </a:rPr>
              <a:t>Variables</a:t>
            </a:r>
            <a:endParaRPr lang="en-US" sz="1200" dirty="0"/>
          </a:p>
        </p:txBody>
      </p:sp>
      <p:sp>
        <p:nvSpPr>
          <p:cNvPr id="15" name="Text 13"/>
          <p:cNvSpPr/>
          <p:nvPr/>
        </p:nvSpPr>
        <p:spPr>
          <a:xfrm>
            <a:off x="7441049" y="4665464"/>
            <a:ext cx="6622733" cy="402908"/>
          </a:xfrm>
          <a:prstGeom prst="rect">
            <a:avLst/>
          </a:prstGeom>
          <a:noFill/>
          <a:ln/>
        </p:spPr>
        <p:txBody>
          <a:bodyPr wrap="square" lIns="0" tIns="0" rIns="0" bIns="0" rtlCol="0" anchor="t"/>
          <a:lstStyle/>
          <a:p>
            <a:pPr algn="l" indent="0" marL="0">
              <a:lnSpc>
                <a:spcPts val="1550"/>
              </a:lnSpc>
              <a:buNone/>
            </a:pPr>
            <a:r>
              <a:rPr lang="en-US" sz="950" dirty="0">
                <a:solidFill>
                  <a:srgbClr val="4C4C4D"/>
                </a:solidFill>
                <a:latin typeface="Heebo" pitchFamily="34" charset="0"/>
                <a:ea typeface="Heebo" pitchFamily="34" charset="-122"/>
                <a:cs typeface="Heebo" pitchFamily="34" charset="-120"/>
              </a:rPr>
              <a:t>Nested functions can access variables declared within the outer function. However, variables defined within the nested function are not visible to the outer function.</a:t>
            </a:r>
            <a:endParaRPr lang="en-US" sz="950" dirty="0"/>
          </a:p>
        </p:txBody>
      </p:sp>
      <p:sp>
        <p:nvSpPr>
          <p:cNvPr id="16" name="Shape 14"/>
          <p:cNvSpPr/>
          <p:nvPr/>
        </p:nvSpPr>
        <p:spPr>
          <a:xfrm>
            <a:off x="7441049" y="5210056"/>
            <a:ext cx="6622733" cy="2001917"/>
          </a:xfrm>
          <a:prstGeom prst="roundRect">
            <a:avLst>
              <a:gd name="adj" fmla="val 944"/>
            </a:avLst>
          </a:prstGeom>
          <a:solidFill>
            <a:srgbClr val="CCD7FF"/>
          </a:solidFill>
          <a:ln/>
        </p:spPr>
      </p:sp>
      <p:sp>
        <p:nvSpPr>
          <p:cNvPr id="17" name="Shape 15"/>
          <p:cNvSpPr/>
          <p:nvPr/>
        </p:nvSpPr>
        <p:spPr>
          <a:xfrm>
            <a:off x="7434858" y="5210056"/>
            <a:ext cx="6635115" cy="2001917"/>
          </a:xfrm>
          <a:prstGeom prst="roundRect">
            <a:avLst>
              <a:gd name="adj" fmla="val 944"/>
            </a:avLst>
          </a:prstGeom>
          <a:solidFill>
            <a:srgbClr val="CCD7FF"/>
          </a:solidFill>
          <a:ln/>
        </p:spPr>
      </p:sp>
      <p:sp>
        <p:nvSpPr>
          <p:cNvPr id="18" name="Text 16"/>
          <p:cNvSpPr/>
          <p:nvPr/>
        </p:nvSpPr>
        <p:spPr>
          <a:xfrm>
            <a:off x="7560707" y="5304473"/>
            <a:ext cx="6383417" cy="1813084"/>
          </a:xfrm>
          <a:prstGeom prst="rect">
            <a:avLst/>
          </a:prstGeom>
          <a:noFill/>
          <a:ln/>
        </p:spPr>
        <p:txBody>
          <a:bodyPr wrap="square" lIns="0" tIns="0" rIns="0" bIns="0" rtlCol="0" anchor="t"/>
          <a:lstStyle/>
          <a:p>
            <a:pPr algn="l" indent="0" marL="0">
              <a:lnSpc>
                <a:spcPts val="1550"/>
              </a:lnSpc>
              <a:buNone/>
            </a:pPr>
            <a:r>
              <a:rPr lang="en-US" sz="950" dirty="0">
                <a:solidFill>
                  <a:srgbClr val="4C4C4D"/>
                </a:solidFill>
                <a:highlight>
                  <a:srgbClr val="CCD7FF"/>
                </a:highlight>
                <a:latin typeface="Consolas" pitchFamily="34" charset="0"/>
                <a:ea typeface="Consolas" pitchFamily="34" charset="-122"/>
                <a:cs typeface="Consolas" pitchFamily="34" charset="-120"/>
              </a:rPr>
              <a:t>def outer_function(x):
  y = 5
  def inner_function(z):
    return x + y + z
  return inner_function(2)
result = outer_function(3)
print(result) # Output: 10
</a:t>
            </a:r>
            <a:endParaRPr lang="en-US" sz="950" dirty="0"/>
          </a:p>
        </p:txBody>
      </p:sp>
      <p:sp>
        <p:nvSpPr>
          <p:cNvPr id="19" name="Text 17"/>
          <p:cNvSpPr/>
          <p:nvPr/>
        </p:nvSpPr>
        <p:spPr>
          <a:xfrm>
            <a:off x="440769" y="7479506"/>
            <a:ext cx="13748861" cy="201454"/>
          </a:xfrm>
          <a:prstGeom prst="rect">
            <a:avLst/>
          </a:prstGeom>
          <a:noFill/>
          <a:ln/>
        </p:spPr>
        <p:txBody>
          <a:bodyPr wrap="none" lIns="0" tIns="0" rIns="0" bIns="0" rtlCol="0" anchor="t"/>
          <a:lstStyle/>
          <a:p>
            <a:pPr indent="0" marL="0">
              <a:lnSpc>
                <a:spcPts val="1550"/>
              </a:lnSpc>
              <a:buNone/>
            </a:pPr>
            <a:r>
              <a:rPr lang="en-US" sz="950" dirty="0">
                <a:solidFill>
                  <a:srgbClr val="4C4C4D"/>
                </a:solidFill>
                <a:latin typeface="Heebo" pitchFamily="34" charset="0"/>
                <a:ea typeface="Heebo" pitchFamily="34" charset="-122"/>
                <a:cs typeface="Heebo" pitchFamily="34" charset="-120"/>
              </a:rPr>
              <a:t>Nested functions are particularly useful for complex tasks that can be broken down into smaller, more manageable units. They also enhance code reusability, allowing you to apply specific functionalities within different contexts.</a:t>
            </a:r>
            <a:endParaRPr lang="en-US" sz="95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sp>
        <p:nvSpPr>
          <p:cNvPr id="2" name="Text 0"/>
          <p:cNvSpPr/>
          <p:nvPr/>
        </p:nvSpPr>
        <p:spPr>
          <a:xfrm>
            <a:off x="770334" y="605195"/>
            <a:ext cx="5502473" cy="687824"/>
          </a:xfrm>
          <a:prstGeom prst="rect">
            <a:avLst/>
          </a:prstGeom>
          <a:noFill/>
          <a:ln/>
        </p:spPr>
        <p:txBody>
          <a:bodyPr wrap="none" lIns="0" tIns="0" rIns="0" bIns="0" rtlCol="0" anchor="t"/>
          <a:lstStyle/>
          <a:p>
            <a:pPr indent="0" marL="0">
              <a:lnSpc>
                <a:spcPts val="5400"/>
              </a:lnSpc>
              <a:buNone/>
            </a:pPr>
            <a:r>
              <a:rPr lang="en-US" sz="4300" dirty="0">
                <a:solidFill>
                  <a:srgbClr val="152D47"/>
                </a:solidFill>
                <a:latin typeface="Crimson Pro Semi Bold" pitchFamily="34" charset="0"/>
                <a:ea typeface="Crimson Pro Semi Bold" pitchFamily="34" charset="-122"/>
                <a:cs typeface="Crimson Pro Semi Bold" pitchFamily="34" charset="-120"/>
              </a:rPr>
              <a:t>Lambda Functions</a:t>
            </a:r>
            <a:endParaRPr lang="en-US" sz="4300" dirty="0"/>
          </a:p>
        </p:txBody>
      </p:sp>
      <p:sp>
        <p:nvSpPr>
          <p:cNvPr id="3" name="Text 1"/>
          <p:cNvSpPr/>
          <p:nvPr/>
        </p:nvSpPr>
        <p:spPr>
          <a:xfrm>
            <a:off x="770334" y="1623060"/>
            <a:ext cx="2751177" cy="343853"/>
          </a:xfrm>
          <a:prstGeom prst="rect">
            <a:avLst/>
          </a:prstGeom>
          <a:noFill/>
          <a:ln/>
        </p:spPr>
        <p:txBody>
          <a:bodyPr wrap="none" lIns="0" tIns="0" rIns="0" bIns="0" rtlCol="0" anchor="t"/>
          <a:lstStyle/>
          <a:p>
            <a:pPr indent="0" marL="0">
              <a:lnSpc>
                <a:spcPts val="2700"/>
              </a:lnSpc>
              <a:buNone/>
            </a:pPr>
            <a:r>
              <a:rPr lang="en-US" sz="2150" dirty="0">
                <a:solidFill>
                  <a:srgbClr val="152D47"/>
                </a:solidFill>
                <a:latin typeface="Crimson Pro Semi Bold" pitchFamily="34" charset="0"/>
                <a:ea typeface="Crimson Pro Semi Bold" pitchFamily="34" charset="-122"/>
                <a:cs typeface="Crimson Pro Semi Bold" pitchFamily="34" charset="-120"/>
              </a:rPr>
              <a:t>Definition</a:t>
            </a:r>
            <a:endParaRPr lang="en-US" sz="2150" dirty="0"/>
          </a:p>
        </p:txBody>
      </p:sp>
      <p:sp>
        <p:nvSpPr>
          <p:cNvPr id="4" name="Text 2"/>
          <p:cNvSpPr/>
          <p:nvPr/>
        </p:nvSpPr>
        <p:spPr>
          <a:xfrm>
            <a:off x="770334" y="2296954"/>
            <a:ext cx="13089731" cy="704374"/>
          </a:xfrm>
          <a:prstGeom prst="rect">
            <a:avLst/>
          </a:prstGeom>
          <a:noFill/>
          <a:ln/>
        </p:spPr>
        <p:txBody>
          <a:bodyPr wrap="square" lIns="0" tIns="0" rIns="0" bIns="0" rtlCol="0" anchor="t"/>
          <a:lstStyle/>
          <a:p>
            <a:pPr indent="0" marL="0">
              <a:lnSpc>
                <a:spcPts val="2750"/>
              </a:lnSpc>
              <a:buNone/>
            </a:pPr>
            <a:r>
              <a:rPr lang="en-US" sz="1700" dirty="0">
                <a:solidFill>
                  <a:srgbClr val="4C4C4D"/>
                </a:solidFill>
                <a:latin typeface="Heebo" pitchFamily="34" charset="0"/>
                <a:ea typeface="Heebo" pitchFamily="34" charset="-122"/>
                <a:cs typeface="Heebo" pitchFamily="34" charset="-120"/>
              </a:rPr>
              <a:t>Lambda functions in Python are like mini, nameless functions. They are short and sweet, perfect for quick tasks without needing a full-blown function. Imagine them as one-line shortcuts for simple operations.</a:t>
            </a:r>
            <a:endParaRPr lang="en-US" sz="1700" dirty="0"/>
          </a:p>
        </p:txBody>
      </p:sp>
      <p:sp>
        <p:nvSpPr>
          <p:cNvPr id="5" name="Shape 3"/>
          <p:cNvSpPr/>
          <p:nvPr/>
        </p:nvSpPr>
        <p:spPr>
          <a:xfrm>
            <a:off x="770334" y="3248858"/>
            <a:ext cx="13089731" cy="2090976"/>
          </a:xfrm>
          <a:prstGeom prst="roundRect">
            <a:avLst>
              <a:gd name="adj" fmla="val 1579"/>
            </a:avLst>
          </a:prstGeom>
          <a:solidFill>
            <a:srgbClr val="CCD7FF"/>
          </a:solidFill>
          <a:ln/>
        </p:spPr>
      </p:sp>
      <p:sp>
        <p:nvSpPr>
          <p:cNvPr id="6" name="Shape 4"/>
          <p:cNvSpPr/>
          <p:nvPr/>
        </p:nvSpPr>
        <p:spPr>
          <a:xfrm>
            <a:off x="759381" y="3248858"/>
            <a:ext cx="13111639" cy="2090976"/>
          </a:xfrm>
          <a:prstGeom prst="roundRect">
            <a:avLst>
              <a:gd name="adj" fmla="val 1579"/>
            </a:avLst>
          </a:prstGeom>
          <a:solidFill>
            <a:srgbClr val="CCD7FF"/>
          </a:solidFill>
          <a:ln/>
        </p:spPr>
      </p:sp>
      <p:sp>
        <p:nvSpPr>
          <p:cNvPr id="7" name="Text 5"/>
          <p:cNvSpPr/>
          <p:nvPr/>
        </p:nvSpPr>
        <p:spPr>
          <a:xfrm>
            <a:off x="979408" y="3413879"/>
            <a:ext cx="12671584" cy="1760934"/>
          </a:xfrm>
          <a:prstGeom prst="rect">
            <a:avLst/>
          </a:prstGeom>
          <a:noFill/>
          <a:ln/>
        </p:spPr>
        <p:txBody>
          <a:bodyPr wrap="square" lIns="0" tIns="0" rIns="0" bIns="0" rtlCol="0" anchor="t"/>
          <a:lstStyle/>
          <a:p>
            <a:pPr indent="0" marL="0">
              <a:lnSpc>
                <a:spcPts val="2750"/>
              </a:lnSpc>
              <a:buNone/>
            </a:pPr>
            <a:r>
              <a:rPr lang="en-US" sz="1700" dirty="0">
                <a:solidFill>
                  <a:srgbClr val="4C4C4D"/>
                </a:solidFill>
                <a:highlight>
                  <a:srgbClr val="CCD7FF"/>
                </a:highlight>
                <a:latin typeface="Consolas" pitchFamily="34" charset="0"/>
                <a:ea typeface="Consolas" pitchFamily="34" charset="-122"/>
                <a:cs typeface="Consolas" pitchFamily="34" charset="-120"/>
              </a:rPr>
              <a:t>
# Example: Squaring a number using a lambda function
square = lambda x: x * x
print(square(5))  # Output: 25
</a:t>
            </a:r>
            <a:endParaRPr lang="en-US" sz="1700" dirty="0"/>
          </a:p>
        </p:txBody>
      </p:sp>
      <p:sp>
        <p:nvSpPr>
          <p:cNvPr id="8" name="Text 6"/>
          <p:cNvSpPr/>
          <p:nvPr/>
        </p:nvSpPr>
        <p:spPr>
          <a:xfrm>
            <a:off x="770334" y="5669875"/>
            <a:ext cx="2751177" cy="343853"/>
          </a:xfrm>
          <a:prstGeom prst="rect">
            <a:avLst/>
          </a:prstGeom>
          <a:noFill/>
          <a:ln/>
        </p:spPr>
        <p:txBody>
          <a:bodyPr wrap="none" lIns="0" tIns="0" rIns="0" bIns="0" rtlCol="0" anchor="t"/>
          <a:lstStyle/>
          <a:p>
            <a:pPr indent="0" marL="0">
              <a:lnSpc>
                <a:spcPts val="2700"/>
              </a:lnSpc>
              <a:buNone/>
            </a:pPr>
            <a:r>
              <a:rPr lang="en-US" sz="2150" dirty="0">
                <a:solidFill>
                  <a:srgbClr val="152D47"/>
                </a:solidFill>
                <a:latin typeface="Crimson Pro Semi Bold" pitchFamily="34" charset="0"/>
                <a:ea typeface="Crimson Pro Semi Bold" pitchFamily="34" charset="-122"/>
                <a:cs typeface="Crimson Pro Semi Bold" pitchFamily="34" charset="-120"/>
              </a:rPr>
              <a:t>Syntax</a:t>
            </a:r>
            <a:endParaRPr lang="en-US" sz="2150" dirty="0"/>
          </a:p>
        </p:txBody>
      </p:sp>
      <p:sp>
        <p:nvSpPr>
          <p:cNvPr id="9" name="Text 7"/>
          <p:cNvSpPr/>
          <p:nvPr/>
        </p:nvSpPr>
        <p:spPr>
          <a:xfrm>
            <a:off x="770334" y="6343769"/>
            <a:ext cx="13089731" cy="352187"/>
          </a:xfrm>
          <a:prstGeom prst="rect">
            <a:avLst/>
          </a:prstGeom>
          <a:noFill/>
          <a:ln/>
        </p:spPr>
        <p:txBody>
          <a:bodyPr wrap="none" lIns="0" tIns="0" rIns="0" bIns="0" rtlCol="0" anchor="t"/>
          <a:lstStyle/>
          <a:p>
            <a:pPr indent="0" marL="0">
              <a:lnSpc>
                <a:spcPts val="2750"/>
              </a:lnSpc>
              <a:buNone/>
            </a:pPr>
            <a:r>
              <a:rPr lang="en-US" sz="1700" dirty="0">
                <a:solidFill>
                  <a:srgbClr val="4C4C4D"/>
                </a:solidFill>
                <a:latin typeface="Heebo" pitchFamily="34" charset="0"/>
                <a:ea typeface="Heebo" pitchFamily="34" charset="-122"/>
                <a:cs typeface="Heebo" pitchFamily="34" charset="-120"/>
              </a:rPr>
              <a:t>The basic syntax of a lambda function is as follows:</a:t>
            </a:r>
            <a:endParaRPr lang="en-US" sz="1700" dirty="0"/>
          </a:p>
        </p:txBody>
      </p:sp>
      <p:sp>
        <p:nvSpPr>
          <p:cNvPr id="10" name="Shape 8"/>
          <p:cNvSpPr/>
          <p:nvPr/>
        </p:nvSpPr>
        <p:spPr>
          <a:xfrm>
            <a:off x="770334" y="6943487"/>
            <a:ext cx="13089731" cy="682228"/>
          </a:xfrm>
          <a:prstGeom prst="roundRect">
            <a:avLst>
              <a:gd name="adj" fmla="val 4839"/>
            </a:avLst>
          </a:prstGeom>
          <a:solidFill>
            <a:srgbClr val="CCD7FF"/>
          </a:solidFill>
          <a:ln/>
        </p:spPr>
      </p:sp>
      <p:sp>
        <p:nvSpPr>
          <p:cNvPr id="11" name="Shape 9"/>
          <p:cNvSpPr/>
          <p:nvPr/>
        </p:nvSpPr>
        <p:spPr>
          <a:xfrm>
            <a:off x="759381" y="6943487"/>
            <a:ext cx="13111639" cy="682228"/>
          </a:xfrm>
          <a:prstGeom prst="roundRect">
            <a:avLst>
              <a:gd name="adj" fmla="val 4839"/>
            </a:avLst>
          </a:prstGeom>
          <a:solidFill>
            <a:srgbClr val="CCD7FF"/>
          </a:solidFill>
          <a:ln/>
        </p:spPr>
      </p:sp>
      <p:sp>
        <p:nvSpPr>
          <p:cNvPr id="12" name="Text 10"/>
          <p:cNvSpPr/>
          <p:nvPr/>
        </p:nvSpPr>
        <p:spPr>
          <a:xfrm>
            <a:off x="979408" y="7108508"/>
            <a:ext cx="12671584" cy="352187"/>
          </a:xfrm>
          <a:prstGeom prst="rect">
            <a:avLst/>
          </a:prstGeom>
          <a:noFill/>
          <a:ln/>
        </p:spPr>
        <p:txBody>
          <a:bodyPr wrap="none" lIns="0" tIns="0" rIns="0" bIns="0" rtlCol="0" anchor="t"/>
          <a:lstStyle/>
          <a:p>
            <a:pPr indent="0" marL="0">
              <a:lnSpc>
                <a:spcPts val="2750"/>
              </a:lnSpc>
              <a:buNone/>
            </a:pPr>
            <a:r>
              <a:rPr lang="en-US" sz="1700" dirty="0">
                <a:solidFill>
                  <a:srgbClr val="4C4C4D"/>
                </a:solidFill>
                <a:highlight>
                  <a:srgbClr val="CCD7FF"/>
                </a:highlight>
                <a:latin typeface="Consolas" pitchFamily="34" charset="0"/>
                <a:ea typeface="Consolas" pitchFamily="34" charset="-122"/>
                <a:cs typeface="Consolas" pitchFamily="34" charset="-120"/>
              </a:rPr>
              <a:t>lambda arguments: expression</a:t>
            </a:r>
            <a:endParaRPr lang="en-US" sz="17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sp>
        <p:nvSpPr>
          <p:cNvPr id="2" name="Text 0"/>
          <p:cNvSpPr/>
          <p:nvPr/>
        </p:nvSpPr>
        <p:spPr>
          <a:xfrm>
            <a:off x="720447" y="673775"/>
            <a:ext cx="5146119" cy="643176"/>
          </a:xfrm>
          <a:prstGeom prst="rect">
            <a:avLst/>
          </a:prstGeom>
          <a:noFill/>
          <a:ln/>
        </p:spPr>
        <p:txBody>
          <a:bodyPr wrap="none" lIns="0" tIns="0" rIns="0" bIns="0" rtlCol="0" anchor="t"/>
          <a:lstStyle/>
          <a:p>
            <a:pPr indent="0" marL="0">
              <a:lnSpc>
                <a:spcPts val="5050"/>
              </a:lnSpc>
              <a:buNone/>
            </a:pPr>
            <a:r>
              <a:rPr lang="en-US" sz="4050" dirty="0">
                <a:solidFill>
                  <a:srgbClr val="152D47"/>
                </a:solidFill>
                <a:latin typeface="Crimson Pro Semi Bold" pitchFamily="34" charset="0"/>
                <a:ea typeface="Crimson Pro Semi Bold" pitchFamily="34" charset="-122"/>
                <a:cs typeface="Crimson Pro Semi Bold" pitchFamily="34" charset="-120"/>
              </a:rPr>
              <a:t>Function Overloading</a:t>
            </a:r>
            <a:endParaRPr lang="en-US" sz="4050" dirty="0"/>
          </a:p>
        </p:txBody>
      </p:sp>
      <p:sp>
        <p:nvSpPr>
          <p:cNvPr id="3" name="Shape 1"/>
          <p:cNvSpPr/>
          <p:nvPr/>
        </p:nvSpPr>
        <p:spPr>
          <a:xfrm>
            <a:off x="720447" y="1960007"/>
            <a:ext cx="360164" cy="360164"/>
          </a:xfrm>
          <a:prstGeom prst="roundRect">
            <a:avLst>
              <a:gd name="adj" fmla="val 8573"/>
            </a:avLst>
          </a:prstGeom>
          <a:solidFill>
            <a:srgbClr val="F2EEEE"/>
          </a:solidFill>
          <a:ln/>
        </p:spPr>
      </p:sp>
      <p:sp>
        <p:nvSpPr>
          <p:cNvPr id="4" name="Text 2"/>
          <p:cNvSpPr/>
          <p:nvPr/>
        </p:nvSpPr>
        <p:spPr>
          <a:xfrm>
            <a:off x="1286351" y="1960007"/>
            <a:ext cx="2573060" cy="321588"/>
          </a:xfrm>
          <a:prstGeom prst="rect">
            <a:avLst/>
          </a:prstGeom>
          <a:noFill/>
          <a:ln/>
        </p:spPr>
        <p:txBody>
          <a:bodyPr wrap="none" lIns="0" tIns="0" rIns="0" bIns="0" rtlCol="0" anchor="t"/>
          <a:lstStyle/>
          <a:p>
            <a:pPr indent="0" marL="0">
              <a:lnSpc>
                <a:spcPts val="2500"/>
              </a:lnSpc>
              <a:buNone/>
            </a:pPr>
            <a:r>
              <a:rPr lang="en-US" sz="2000" dirty="0">
                <a:solidFill>
                  <a:srgbClr val="4C4C4D"/>
                </a:solidFill>
                <a:latin typeface="Crimson Pro Semi Bold" pitchFamily="34" charset="0"/>
                <a:ea typeface="Crimson Pro Semi Bold" pitchFamily="34" charset="-122"/>
                <a:cs typeface="Crimson Pro Semi Bold" pitchFamily="34" charset="-120"/>
              </a:rPr>
              <a:t>Concept</a:t>
            </a:r>
            <a:endParaRPr lang="en-US" sz="2000" dirty="0"/>
          </a:p>
        </p:txBody>
      </p:sp>
      <p:sp>
        <p:nvSpPr>
          <p:cNvPr id="5" name="Text 3"/>
          <p:cNvSpPr/>
          <p:nvPr/>
        </p:nvSpPr>
        <p:spPr>
          <a:xfrm>
            <a:off x="1286351" y="2405063"/>
            <a:ext cx="3693438" cy="2305288"/>
          </a:xfrm>
          <a:prstGeom prst="rect">
            <a:avLst/>
          </a:prstGeom>
          <a:noFill/>
          <a:ln/>
        </p:spPr>
        <p:txBody>
          <a:bodyPr wrap="square" lIns="0" tIns="0" rIns="0" bIns="0" rtlCol="0" anchor="t"/>
          <a:lstStyle/>
          <a:p>
            <a:pPr indent="0" marL="0">
              <a:lnSpc>
                <a:spcPts val="2550"/>
              </a:lnSpc>
              <a:buNone/>
            </a:pPr>
            <a:r>
              <a:rPr lang="en-US" sz="1600" dirty="0">
                <a:solidFill>
                  <a:srgbClr val="4C4C4D"/>
                </a:solidFill>
                <a:latin typeface="Heebo" pitchFamily="34" charset="0"/>
                <a:ea typeface="Heebo" pitchFamily="34" charset="-122"/>
                <a:cs typeface="Heebo" pitchFamily="34" charset="-120"/>
              </a:rPr>
              <a:t>Python doesn't directly support function overloading, which involves having multiple functions with the same name but different parameters. This is because Python uses dynamic typing, determining the function to call based on the arguments passed at runtime.</a:t>
            </a:r>
            <a:endParaRPr lang="en-US" sz="1600" dirty="0"/>
          </a:p>
        </p:txBody>
      </p:sp>
      <p:sp>
        <p:nvSpPr>
          <p:cNvPr id="6" name="Shape 4"/>
          <p:cNvSpPr/>
          <p:nvPr/>
        </p:nvSpPr>
        <p:spPr>
          <a:xfrm>
            <a:off x="5185529" y="1960007"/>
            <a:ext cx="360164" cy="360164"/>
          </a:xfrm>
          <a:prstGeom prst="roundRect">
            <a:avLst>
              <a:gd name="adj" fmla="val 8573"/>
            </a:avLst>
          </a:prstGeom>
          <a:solidFill>
            <a:srgbClr val="F2EEEE"/>
          </a:solidFill>
          <a:ln/>
        </p:spPr>
      </p:sp>
      <p:sp>
        <p:nvSpPr>
          <p:cNvPr id="7" name="Text 5"/>
          <p:cNvSpPr/>
          <p:nvPr/>
        </p:nvSpPr>
        <p:spPr>
          <a:xfrm>
            <a:off x="5751433" y="1960007"/>
            <a:ext cx="2573060" cy="321588"/>
          </a:xfrm>
          <a:prstGeom prst="rect">
            <a:avLst/>
          </a:prstGeom>
          <a:noFill/>
          <a:ln/>
        </p:spPr>
        <p:txBody>
          <a:bodyPr wrap="none" lIns="0" tIns="0" rIns="0" bIns="0" rtlCol="0" anchor="t"/>
          <a:lstStyle/>
          <a:p>
            <a:pPr indent="0" marL="0">
              <a:lnSpc>
                <a:spcPts val="2500"/>
              </a:lnSpc>
              <a:buNone/>
            </a:pPr>
            <a:r>
              <a:rPr lang="en-US" sz="2000" dirty="0">
                <a:solidFill>
                  <a:srgbClr val="4C4C4D"/>
                </a:solidFill>
                <a:latin typeface="Crimson Pro Semi Bold" pitchFamily="34" charset="0"/>
                <a:ea typeface="Crimson Pro Semi Bold" pitchFamily="34" charset="-122"/>
                <a:cs typeface="Crimson Pro Semi Bold" pitchFamily="34" charset="-120"/>
              </a:rPr>
              <a:t>Workaround</a:t>
            </a:r>
            <a:endParaRPr lang="en-US" sz="2000" dirty="0"/>
          </a:p>
        </p:txBody>
      </p:sp>
      <p:sp>
        <p:nvSpPr>
          <p:cNvPr id="8" name="Text 6"/>
          <p:cNvSpPr/>
          <p:nvPr/>
        </p:nvSpPr>
        <p:spPr>
          <a:xfrm>
            <a:off x="5751433" y="2405063"/>
            <a:ext cx="3693438" cy="2305288"/>
          </a:xfrm>
          <a:prstGeom prst="rect">
            <a:avLst/>
          </a:prstGeom>
          <a:noFill/>
          <a:ln/>
        </p:spPr>
        <p:txBody>
          <a:bodyPr wrap="square" lIns="0" tIns="0" rIns="0" bIns="0" rtlCol="0" anchor="t"/>
          <a:lstStyle/>
          <a:p>
            <a:pPr indent="0" marL="0">
              <a:lnSpc>
                <a:spcPts val="2550"/>
              </a:lnSpc>
              <a:buNone/>
            </a:pPr>
            <a:r>
              <a:rPr lang="en-US" sz="1600" dirty="0">
                <a:solidFill>
                  <a:srgbClr val="4C4C4D"/>
                </a:solidFill>
                <a:latin typeface="Heebo" pitchFamily="34" charset="0"/>
                <a:ea typeface="Heebo" pitchFamily="34" charset="-122"/>
                <a:cs typeface="Heebo" pitchFamily="34" charset="-120"/>
              </a:rPr>
              <a:t>To achieve similar functionality, you can utilize default parameter values within functions. This allows a single function to handle different parameter combinations. Alternatively, you can employ *args and **kwargs for flexible function arguments.</a:t>
            </a:r>
            <a:endParaRPr lang="en-US" sz="1600" dirty="0"/>
          </a:p>
        </p:txBody>
      </p:sp>
      <p:sp>
        <p:nvSpPr>
          <p:cNvPr id="9" name="Shape 7"/>
          <p:cNvSpPr/>
          <p:nvPr/>
        </p:nvSpPr>
        <p:spPr>
          <a:xfrm>
            <a:off x="9650611" y="1960007"/>
            <a:ext cx="360164" cy="360164"/>
          </a:xfrm>
          <a:prstGeom prst="roundRect">
            <a:avLst>
              <a:gd name="adj" fmla="val 8573"/>
            </a:avLst>
          </a:prstGeom>
          <a:solidFill>
            <a:srgbClr val="F2EEEE"/>
          </a:solidFill>
          <a:ln/>
        </p:spPr>
      </p:sp>
      <p:sp>
        <p:nvSpPr>
          <p:cNvPr id="10" name="Text 8"/>
          <p:cNvSpPr/>
          <p:nvPr/>
        </p:nvSpPr>
        <p:spPr>
          <a:xfrm>
            <a:off x="10216515" y="1960007"/>
            <a:ext cx="2573060" cy="321588"/>
          </a:xfrm>
          <a:prstGeom prst="rect">
            <a:avLst/>
          </a:prstGeom>
          <a:noFill/>
          <a:ln/>
        </p:spPr>
        <p:txBody>
          <a:bodyPr wrap="none" lIns="0" tIns="0" rIns="0" bIns="0" rtlCol="0" anchor="t"/>
          <a:lstStyle/>
          <a:p>
            <a:pPr indent="0" marL="0">
              <a:lnSpc>
                <a:spcPts val="2500"/>
              </a:lnSpc>
              <a:buNone/>
            </a:pPr>
            <a:r>
              <a:rPr lang="en-US" sz="2000" dirty="0">
                <a:solidFill>
                  <a:srgbClr val="4C4C4D"/>
                </a:solidFill>
                <a:latin typeface="Crimson Pro Semi Bold" pitchFamily="34" charset="0"/>
                <a:ea typeface="Crimson Pro Semi Bold" pitchFamily="34" charset="-122"/>
                <a:cs typeface="Crimson Pro Semi Bold" pitchFamily="34" charset="-120"/>
              </a:rPr>
              <a:t>Example</a:t>
            </a:r>
            <a:endParaRPr lang="en-US" sz="2000" dirty="0"/>
          </a:p>
        </p:txBody>
      </p:sp>
      <p:sp>
        <p:nvSpPr>
          <p:cNvPr id="11" name="Text 9"/>
          <p:cNvSpPr/>
          <p:nvPr/>
        </p:nvSpPr>
        <p:spPr>
          <a:xfrm>
            <a:off x="10216515" y="2405063"/>
            <a:ext cx="3693438" cy="2305288"/>
          </a:xfrm>
          <a:prstGeom prst="rect">
            <a:avLst/>
          </a:prstGeom>
          <a:noFill/>
          <a:ln/>
        </p:spPr>
        <p:txBody>
          <a:bodyPr wrap="square" lIns="0" tIns="0" rIns="0" bIns="0" rtlCol="0" anchor="t"/>
          <a:lstStyle/>
          <a:p>
            <a:pPr indent="0" marL="0">
              <a:lnSpc>
                <a:spcPts val="2550"/>
              </a:lnSpc>
              <a:buNone/>
            </a:pPr>
            <a:r>
              <a:rPr lang="en-US" sz="1600" dirty="0">
                <a:solidFill>
                  <a:srgbClr val="4C4C4D"/>
                </a:solidFill>
                <a:latin typeface="Heebo" pitchFamily="34" charset="0"/>
                <a:ea typeface="Heebo" pitchFamily="34" charset="-122"/>
                <a:cs typeface="Heebo" pitchFamily="34" charset="-120"/>
              </a:rPr>
              <a:t>For instance, you can define a function with optional parameters, enabling different calls based on the provided arguments. Python's flexibility and dynamic nature make it adaptable to various programming scenarios. Here's an example using default parameters:</a:t>
            </a:r>
            <a:endParaRPr lang="en-US" sz="1600" dirty="0"/>
          </a:p>
        </p:txBody>
      </p:sp>
      <p:sp>
        <p:nvSpPr>
          <p:cNvPr id="12" name="Shape 10"/>
          <p:cNvSpPr/>
          <p:nvPr/>
        </p:nvSpPr>
        <p:spPr>
          <a:xfrm>
            <a:off x="10216515" y="4941808"/>
            <a:ext cx="3693438" cy="2613898"/>
          </a:xfrm>
          <a:prstGeom prst="roundRect">
            <a:avLst>
              <a:gd name="adj" fmla="val 1181"/>
            </a:avLst>
          </a:prstGeom>
          <a:solidFill>
            <a:srgbClr val="CCD7FF"/>
          </a:solidFill>
          <a:ln/>
        </p:spPr>
      </p:sp>
      <p:sp>
        <p:nvSpPr>
          <p:cNvPr id="13" name="Shape 11"/>
          <p:cNvSpPr/>
          <p:nvPr/>
        </p:nvSpPr>
        <p:spPr>
          <a:xfrm>
            <a:off x="10206276" y="4941808"/>
            <a:ext cx="3713917" cy="2613898"/>
          </a:xfrm>
          <a:prstGeom prst="roundRect">
            <a:avLst>
              <a:gd name="adj" fmla="val 1181"/>
            </a:avLst>
          </a:prstGeom>
          <a:solidFill>
            <a:srgbClr val="CCD7FF"/>
          </a:solidFill>
          <a:ln/>
        </p:spPr>
      </p:sp>
      <p:sp>
        <p:nvSpPr>
          <p:cNvPr id="14" name="Text 12"/>
          <p:cNvSpPr/>
          <p:nvPr/>
        </p:nvSpPr>
        <p:spPr>
          <a:xfrm>
            <a:off x="10412016" y="5096113"/>
            <a:ext cx="3302437" cy="2305288"/>
          </a:xfrm>
          <a:prstGeom prst="rect">
            <a:avLst/>
          </a:prstGeom>
          <a:noFill/>
          <a:ln/>
        </p:spPr>
        <p:txBody>
          <a:bodyPr wrap="square" lIns="0" tIns="0" rIns="0" bIns="0" rtlCol="0" anchor="t"/>
          <a:lstStyle/>
          <a:p>
            <a:pPr indent="0" marL="0">
              <a:lnSpc>
                <a:spcPts val="2550"/>
              </a:lnSpc>
              <a:buNone/>
            </a:pPr>
            <a:r>
              <a:rPr lang="en-US" sz="1600" dirty="0">
                <a:solidFill>
                  <a:srgbClr val="4C4C4D"/>
                </a:solidFill>
                <a:highlight>
                  <a:srgbClr val="CCD7FF"/>
                </a:highlight>
                <a:latin typeface="Consolas" pitchFamily="34" charset="0"/>
                <a:ea typeface="Consolas" pitchFamily="34" charset="-122"/>
                <a:cs typeface="Consolas" pitchFamily="34" charset="-120"/>
              </a:rPr>
              <a:t>def greet(name, greeting="Hello"):</a:t>
            </a:r>
            <a:endParaRPr lang="en-US" sz="1600" dirty="0"/>
          </a:p>
          <a:p>
            <a:pPr indent="0" marL="0">
              <a:lnSpc>
                <a:spcPts val="2550"/>
              </a:lnSpc>
              <a:buNone/>
            </a:pPr>
            <a:r>
              <a:rPr lang="en-US" sz="1600" dirty="0">
                <a:solidFill>
                  <a:srgbClr val="4C4C4D"/>
                </a:solidFill>
                <a:highlight>
                  <a:srgbClr val="CCD7FF"/>
                </a:highlight>
                <a:latin typeface="Consolas" pitchFamily="34" charset="0"/>
                <a:ea typeface="Consolas" pitchFamily="34" charset="-122"/>
                <a:cs typeface="Consolas" pitchFamily="34" charset="-120"/>
              </a:rPr>
              <a:t>  print(f"{greeting}, {name}!")</a:t>
            </a:r>
            <a:endParaRPr lang="en-US" sz="1600" dirty="0"/>
          </a:p>
          <a:p>
            <a:pPr indent="0" marL="0">
              <a:lnSpc>
                <a:spcPts val="2550"/>
              </a:lnSpc>
              <a:buNone/>
            </a:pPr>
            <a:endParaRPr lang="en-US" sz="1600" dirty="0"/>
          </a:p>
          <a:p>
            <a:pPr indent="0" marL="0">
              <a:lnSpc>
                <a:spcPts val="2550"/>
              </a:lnSpc>
              <a:buNone/>
            </a:pPr>
            <a:r>
              <a:rPr lang="en-US" sz="1600" dirty="0">
                <a:solidFill>
                  <a:srgbClr val="4C4C4D"/>
                </a:solidFill>
                <a:highlight>
                  <a:srgbClr val="CCD7FF"/>
                </a:highlight>
                <a:latin typeface="Consolas" pitchFamily="34" charset="0"/>
                <a:ea typeface="Consolas" pitchFamily="34" charset="-122"/>
                <a:cs typeface="Consolas" pitchFamily="34" charset="-120"/>
              </a:rPr>
              <a:t>greet("Alice")  # Output: Hello, Alice!</a:t>
            </a:r>
            <a:endParaRPr lang="en-US" sz="1600" dirty="0"/>
          </a:p>
          <a:p>
            <a:pPr indent="0" marL="0">
              <a:lnSpc>
                <a:spcPts val="2550"/>
              </a:lnSpc>
              <a:buNone/>
            </a:pPr>
            <a:r>
              <a:rPr lang="en-US" sz="1600" dirty="0">
                <a:solidFill>
                  <a:srgbClr val="4C4C4D"/>
                </a:solidFill>
                <a:highlight>
                  <a:srgbClr val="CCD7FF"/>
                </a:highlight>
                <a:latin typeface="Consolas" pitchFamily="34" charset="0"/>
                <a:ea typeface="Consolas" pitchFamily="34" charset="-122"/>
                <a:cs typeface="Consolas" pitchFamily="34" charset="-120"/>
              </a:rPr>
              <a:t>greet("Bob", "Hi")  # Output: Hi, Bob!</a:t>
            </a:r>
            <a:endParaRPr lang="en-US" sz="160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sp>
        <p:nvSpPr>
          <p:cNvPr id="2" name="Text 0"/>
          <p:cNvSpPr/>
          <p:nvPr/>
        </p:nvSpPr>
        <p:spPr>
          <a:xfrm>
            <a:off x="696992" y="549235"/>
            <a:ext cx="5222081" cy="622340"/>
          </a:xfrm>
          <a:prstGeom prst="rect">
            <a:avLst/>
          </a:prstGeom>
          <a:noFill/>
          <a:ln/>
        </p:spPr>
        <p:txBody>
          <a:bodyPr wrap="none" lIns="0" tIns="0" rIns="0" bIns="0" rtlCol="0" anchor="t"/>
          <a:lstStyle/>
          <a:p>
            <a:pPr indent="0" marL="0">
              <a:lnSpc>
                <a:spcPts val="4900"/>
              </a:lnSpc>
              <a:buNone/>
            </a:pPr>
            <a:r>
              <a:rPr lang="en-US" sz="3900" dirty="0">
                <a:solidFill>
                  <a:srgbClr val="152D47"/>
                </a:solidFill>
                <a:latin typeface="Crimson Pro Semi Bold" pitchFamily="34" charset="0"/>
                <a:ea typeface="Crimson Pro Semi Bold" pitchFamily="34" charset="-122"/>
                <a:cs typeface="Crimson Pro Semi Bold" pitchFamily="34" charset="-120"/>
              </a:rPr>
              <a:t>Function Documentation</a:t>
            </a:r>
            <a:endParaRPr lang="en-US" sz="3900" dirty="0"/>
          </a:p>
        </p:txBody>
      </p:sp>
      <p:pic>
        <p:nvPicPr>
          <p:cNvPr id="3" name="Image 0" descr="preencoded.png">    </p:cNvPr>
          <p:cNvPicPr>
            <a:picLocks noChangeAspect="1"/>
          </p:cNvPicPr>
          <p:nvPr/>
        </p:nvPicPr>
        <p:blipFill>
          <a:blip r:embed="rId1"/>
          <a:stretch>
            <a:fillRect/>
          </a:stretch>
        </p:blipFill>
        <p:spPr>
          <a:xfrm>
            <a:off x="696992" y="1569839"/>
            <a:ext cx="497800" cy="497800"/>
          </a:xfrm>
          <a:prstGeom prst="rect">
            <a:avLst/>
          </a:prstGeom>
        </p:spPr>
      </p:pic>
      <p:sp>
        <p:nvSpPr>
          <p:cNvPr id="4" name="Text 1"/>
          <p:cNvSpPr/>
          <p:nvPr/>
        </p:nvSpPr>
        <p:spPr>
          <a:xfrm>
            <a:off x="696992" y="2266712"/>
            <a:ext cx="2489478" cy="311110"/>
          </a:xfrm>
          <a:prstGeom prst="rect">
            <a:avLst/>
          </a:prstGeom>
          <a:noFill/>
          <a:ln/>
        </p:spPr>
        <p:txBody>
          <a:bodyPr wrap="none" lIns="0" tIns="0" rIns="0" bIns="0" rtlCol="0" anchor="t"/>
          <a:lstStyle/>
          <a:p>
            <a:pPr algn="l" indent="0" marL="0">
              <a:lnSpc>
                <a:spcPts val="2450"/>
              </a:lnSpc>
              <a:buNone/>
            </a:pPr>
            <a:r>
              <a:rPr lang="en-US" sz="1950" dirty="0">
                <a:solidFill>
                  <a:srgbClr val="4C4C4D"/>
                </a:solidFill>
                <a:latin typeface="Crimson Pro Semi Bold" pitchFamily="34" charset="0"/>
                <a:ea typeface="Crimson Pro Semi Bold" pitchFamily="34" charset="-122"/>
                <a:cs typeface="Crimson Pro Semi Bold" pitchFamily="34" charset="-120"/>
              </a:rPr>
              <a:t>Docstrings</a:t>
            </a:r>
            <a:endParaRPr lang="en-US" sz="1950" dirty="0"/>
          </a:p>
        </p:txBody>
      </p:sp>
      <p:sp>
        <p:nvSpPr>
          <p:cNvPr id="5" name="Text 2"/>
          <p:cNvSpPr/>
          <p:nvPr/>
        </p:nvSpPr>
        <p:spPr>
          <a:xfrm>
            <a:off x="696992" y="2697242"/>
            <a:ext cx="6468785" cy="955834"/>
          </a:xfrm>
          <a:prstGeom prst="rect">
            <a:avLst/>
          </a:prstGeom>
          <a:noFill/>
          <a:ln/>
        </p:spPr>
        <p:txBody>
          <a:bodyPr wrap="square" lIns="0" tIns="0" rIns="0" bIns="0" rtlCol="0" anchor="t"/>
          <a:lstStyle/>
          <a:p>
            <a:pPr algn="l" indent="0" marL="0">
              <a:lnSpc>
                <a:spcPts val="2500"/>
              </a:lnSpc>
              <a:buNone/>
            </a:pPr>
            <a:r>
              <a:rPr lang="en-US" sz="1550" dirty="0">
                <a:solidFill>
                  <a:srgbClr val="4C4C4D"/>
                </a:solidFill>
                <a:latin typeface="Heebo" pitchFamily="34" charset="0"/>
                <a:ea typeface="Heebo" pitchFamily="34" charset="-122"/>
                <a:cs typeface="Heebo" pitchFamily="34" charset="-120"/>
              </a:rPr>
              <a:t>Docstrings are multiline strings used within triple quotes to document functions. They clearly explain the function's purpose, parameters, return values, and any side effects.</a:t>
            </a:r>
            <a:endParaRPr lang="en-US" sz="1550" dirty="0"/>
          </a:p>
        </p:txBody>
      </p:sp>
      <p:sp>
        <p:nvSpPr>
          <p:cNvPr id="6" name="Shape 3"/>
          <p:cNvSpPr/>
          <p:nvPr/>
        </p:nvSpPr>
        <p:spPr>
          <a:xfrm>
            <a:off x="696992" y="3877032"/>
            <a:ext cx="6468785" cy="3803333"/>
          </a:xfrm>
          <a:prstGeom prst="roundRect">
            <a:avLst>
              <a:gd name="adj" fmla="val 785"/>
            </a:avLst>
          </a:prstGeom>
          <a:solidFill>
            <a:srgbClr val="CCD7FF"/>
          </a:solidFill>
          <a:ln/>
        </p:spPr>
      </p:sp>
      <p:sp>
        <p:nvSpPr>
          <p:cNvPr id="7" name="Shape 4"/>
          <p:cNvSpPr/>
          <p:nvPr/>
        </p:nvSpPr>
        <p:spPr>
          <a:xfrm>
            <a:off x="687110" y="3877032"/>
            <a:ext cx="6488549" cy="3803333"/>
          </a:xfrm>
          <a:prstGeom prst="roundRect">
            <a:avLst>
              <a:gd name="adj" fmla="val 785"/>
            </a:avLst>
          </a:prstGeom>
          <a:solidFill>
            <a:srgbClr val="CCD7FF"/>
          </a:solidFill>
          <a:ln/>
        </p:spPr>
      </p:sp>
      <p:sp>
        <p:nvSpPr>
          <p:cNvPr id="8" name="Text 5"/>
          <p:cNvSpPr/>
          <p:nvPr/>
        </p:nvSpPr>
        <p:spPr>
          <a:xfrm>
            <a:off x="886182" y="4026337"/>
            <a:ext cx="6090404" cy="3504724"/>
          </a:xfrm>
          <a:prstGeom prst="rect">
            <a:avLst/>
          </a:prstGeom>
          <a:noFill/>
          <a:ln/>
        </p:spPr>
        <p:txBody>
          <a:bodyPr wrap="square" lIns="0" tIns="0" rIns="0" bIns="0" rtlCol="0" anchor="t"/>
          <a:lstStyle/>
          <a:p>
            <a:pPr algn="l" indent="0" marL="0">
              <a:lnSpc>
                <a:spcPts val="2500"/>
              </a:lnSpc>
              <a:buNone/>
            </a:pPr>
            <a:r>
              <a:rPr lang="en-US" sz="1550" dirty="0">
                <a:solidFill>
                  <a:srgbClr val="4C4C4D"/>
                </a:solidFill>
                <a:highlight>
                  <a:srgbClr val="CCD7FF"/>
                </a:highlight>
                <a:latin typeface="Consolas" pitchFamily="34" charset="0"/>
                <a:ea typeface="Consolas" pitchFamily="34" charset="-122"/>
                <a:cs typeface="Consolas" pitchFamily="34" charset="-120"/>
              </a:rPr>
              <a:t>def greet(name):</a:t>
            </a:r>
            <a:endParaRPr lang="en-US" sz="1550" dirty="0"/>
          </a:p>
          <a:p>
            <a:pPr algn="l" indent="0" marL="0">
              <a:lnSpc>
                <a:spcPts val="2500"/>
              </a:lnSpc>
              <a:buNone/>
            </a:pPr>
            <a:r>
              <a:rPr lang="en-US" sz="1550" dirty="0">
                <a:solidFill>
                  <a:srgbClr val="4C4C4D"/>
                </a:solidFill>
                <a:highlight>
                  <a:srgbClr val="CCD7FF"/>
                </a:highlight>
                <a:latin typeface="Consolas" pitchFamily="34" charset="0"/>
                <a:ea typeface="Consolas" pitchFamily="34" charset="-122"/>
                <a:cs typeface="Consolas" pitchFamily="34" charset="-120"/>
              </a:rPr>
              <a:t>  """</a:t>
            </a:r>
            <a:endParaRPr lang="en-US" sz="1550" dirty="0"/>
          </a:p>
          <a:p>
            <a:pPr algn="l" indent="0" marL="0">
              <a:lnSpc>
                <a:spcPts val="2500"/>
              </a:lnSpc>
              <a:buNone/>
            </a:pPr>
            <a:r>
              <a:rPr lang="en-US" sz="1550" dirty="0">
                <a:solidFill>
                  <a:srgbClr val="4C4C4D"/>
                </a:solidFill>
                <a:highlight>
                  <a:srgbClr val="CCD7FF"/>
                </a:highlight>
                <a:latin typeface="Consolas" pitchFamily="34" charset="0"/>
                <a:ea typeface="Consolas" pitchFamily="34" charset="-122"/>
                <a:cs typeface="Consolas" pitchFamily="34" charset="-120"/>
              </a:rPr>
              <a:t>  Greets a user by name.</a:t>
            </a:r>
            <a:endParaRPr lang="en-US" sz="1550" dirty="0"/>
          </a:p>
          <a:p>
            <a:pPr algn="l" indent="0" marL="0">
              <a:lnSpc>
                <a:spcPts val="2500"/>
              </a:lnSpc>
              <a:buNone/>
            </a:pPr>
            <a:endParaRPr lang="en-US" sz="1550" dirty="0"/>
          </a:p>
          <a:p>
            <a:pPr algn="l" indent="0" marL="0">
              <a:lnSpc>
                <a:spcPts val="2500"/>
              </a:lnSpc>
              <a:buNone/>
            </a:pPr>
            <a:r>
              <a:rPr lang="en-US" sz="1550" dirty="0">
                <a:solidFill>
                  <a:srgbClr val="4C4C4D"/>
                </a:solidFill>
                <a:highlight>
                  <a:srgbClr val="CCD7FF"/>
                </a:highlight>
                <a:latin typeface="Consolas" pitchFamily="34" charset="0"/>
                <a:ea typeface="Consolas" pitchFamily="34" charset="-122"/>
                <a:cs typeface="Consolas" pitchFamily="34" charset="-120"/>
              </a:rPr>
              <a:t>  Args:</a:t>
            </a:r>
            <a:endParaRPr lang="en-US" sz="1550" dirty="0"/>
          </a:p>
          <a:p>
            <a:pPr algn="l" indent="0" marL="0">
              <a:lnSpc>
                <a:spcPts val="2500"/>
              </a:lnSpc>
              <a:buNone/>
            </a:pPr>
            <a:r>
              <a:rPr lang="en-US" sz="1550" dirty="0">
                <a:solidFill>
                  <a:srgbClr val="4C4C4D"/>
                </a:solidFill>
                <a:highlight>
                  <a:srgbClr val="CCD7FF"/>
                </a:highlight>
                <a:latin typeface="Consolas" pitchFamily="34" charset="0"/>
                <a:ea typeface="Consolas" pitchFamily="34" charset="-122"/>
                <a:cs typeface="Consolas" pitchFamily="34" charset="-120"/>
              </a:rPr>
              <a:t>    name: The name of the user.</a:t>
            </a:r>
            <a:endParaRPr lang="en-US" sz="1550" dirty="0"/>
          </a:p>
          <a:p>
            <a:pPr algn="l" indent="0" marL="0">
              <a:lnSpc>
                <a:spcPts val="2500"/>
              </a:lnSpc>
              <a:buNone/>
            </a:pPr>
            <a:endParaRPr lang="en-US" sz="1550" dirty="0"/>
          </a:p>
          <a:p>
            <a:pPr algn="l" indent="0" marL="0">
              <a:lnSpc>
                <a:spcPts val="2500"/>
              </a:lnSpc>
              <a:buNone/>
            </a:pPr>
            <a:r>
              <a:rPr lang="en-US" sz="1550" dirty="0">
                <a:solidFill>
                  <a:srgbClr val="4C4C4D"/>
                </a:solidFill>
                <a:highlight>
                  <a:srgbClr val="CCD7FF"/>
                </a:highlight>
                <a:latin typeface="Consolas" pitchFamily="34" charset="0"/>
                <a:ea typeface="Consolas" pitchFamily="34" charset="-122"/>
                <a:cs typeface="Consolas" pitchFamily="34" charset="-120"/>
              </a:rPr>
              <a:t>  Returns:</a:t>
            </a:r>
            <a:endParaRPr lang="en-US" sz="1550" dirty="0"/>
          </a:p>
          <a:p>
            <a:pPr algn="l" indent="0" marL="0">
              <a:lnSpc>
                <a:spcPts val="2500"/>
              </a:lnSpc>
              <a:buNone/>
            </a:pPr>
            <a:r>
              <a:rPr lang="en-US" sz="1550" dirty="0">
                <a:solidFill>
                  <a:srgbClr val="4C4C4D"/>
                </a:solidFill>
                <a:highlight>
                  <a:srgbClr val="CCD7FF"/>
                </a:highlight>
                <a:latin typeface="Consolas" pitchFamily="34" charset="0"/>
                <a:ea typeface="Consolas" pitchFamily="34" charset="-122"/>
                <a:cs typeface="Consolas" pitchFamily="34" charset="-120"/>
              </a:rPr>
              <a:t>    A string greeting the user.</a:t>
            </a:r>
            <a:endParaRPr lang="en-US" sz="1550" dirty="0"/>
          </a:p>
          <a:p>
            <a:pPr algn="l" indent="0" marL="0">
              <a:lnSpc>
                <a:spcPts val="2500"/>
              </a:lnSpc>
              <a:buNone/>
            </a:pPr>
            <a:r>
              <a:rPr lang="en-US" sz="1550" dirty="0">
                <a:solidFill>
                  <a:srgbClr val="4C4C4D"/>
                </a:solidFill>
                <a:highlight>
                  <a:srgbClr val="CCD7FF"/>
                </a:highlight>
                <a:latin typeface="Consolas" pitchFamily="34" charset="0"/>
                <a:ea typeface="Consolas" pitchFamily="34" charset="-122"/>
                <a:cs typeface="Consolas" pitchFamily="34" charset="-120"/>
              </a:rPr>
              <a:t>  """</a:t>
            </a:r>
            <a:endParaRPr lang="en-US" sz="1550" dirty="0"/>
          </a:p>
          <a:p>
            <a:pPr algn="l" indent="0" marL="0">
              <a:lnSpc>
                <a:spcPts val="2500"/>
              </a:lnSpc>
              <a:buNone/>
            </a:pPr>
            <a:r>
              <a:rPr lang="en-US" sz="1550" dirty="0">
                <a:solidFill>
                  <a:srgbClr val="4C4C4D"/>
                </a:solidFill>
                <a:highlight>
                  <a:srgbClr val="CCD7FF"/>
                </a:highlight>
                <a:latin typeface="Consolas" pitchFamily="34" charset="0"/>
                <a:ea typeface="Consolas" pitchFamily="34" charset="-122"/>
                <a:cs typeface="Consolas" pitchFamily="34" charset="-120"/>
              </a:rPr>
              <a:t>  return f"Hello, {name}!"</a:t>
            </a:r>
            <a:endParaRPr lang="en-US" sz="1550" dirty="0"/>
          </a:p>
        </p:txBody>
      </p:sp>
      <p:pic>
        <p:nvPicPr>
          <p:cNvPr id="9" name="Image 1" descr="preencoded.png">    </p:cNvPr>
          <p:cNvPicPr>
            <a:picLocks noChangeAspect="1"/>
          </p:cNvPicPr>
          <p:nvPr/>
        </p:nvPicPr>
        <p:blipFill>
          <a:blip r:embed="rId2"/>
          <a:stretch>
            <a:fillRect/>
          </a:stretch>
        </p:blipFill>
        <p:spPr>
          <a:xfrm>
            <a:off x="7464504" y="1569839"/>
            <a:ext cx="497800" cy="497800"/>
          </a:xfrm>
          <a:prstGeom prst="rect">
            <a:avLst/>
          </a:prstGeom>
        </p:spPr>
      </p:pic>
      <p:sp>
        <p:nvSpPr>
          <p:cNvPr id="10" name="Text 6"/>
          <p:cNvSpPr/>
          <p:nvPr/>
        </p:nvSpPr>
        <p:spPr>
          <a:xfrm>
            <a:off x="7464504" y="2266712"/>
            <a:ext cx="2489478" cy="311110"/>
          </a:xfrm>
          <a:prstGeom prst="rect">
            <a:avLst/>
          </a:prstGeom>
          <a:noFill/>
          <a:ln/>
        </p:spPr>
        <p:txBody>
          <a:bodyPr wrap="none" lIns="0" tIns="0" rIns="0" bIns="0" rtlCol="0" anchor="t"/>
          <a:lstStyle/>
          <a:p>
            <a:pPr algn="l" indent="0" marL="0">
              <a:lnSpc>
                <a:spcPts val="2450"/>
              </a:lnSpc>
              <a:buNone/>
            </a:pPr>
            <a:r>
              <a:rPr lang="en-US" sz="1950" dirty="0">
                <a:solidFill>
                  <a:srgbClr val="4C4C4D"/>
                </a:solidFill>
                <a:latin typeface="Crimson Pro Semi Bold" pitchFamily="34" charset="0"/>
                <a:ea typeface="Crimson Pro Semi Bold" pitchFamily="34" charset="-122"/>
                <a:cs typeface="Crimson Pro Semi Bold" pitchFamily="34" charset="-120"/>
              </a:rPr>
              <a:t>Code Readability</a:t>
            </a:r>
            <a:endParaRPr lang="en-US" sz="1950" dirty="0"/>
          </a:p>
        </p:txBody>
      </p:sp>
      <p:sp>
        <p:nvSpPr>
          <p:cNvPr id="11" name="Text 7"/>
          <p:cNvSpPr/>
          <p:nvPr/>
        </p:nvSpPr>
        <p:spPr>
          <a:xfrm>
            <a:off x="7464504" y="2697242"/>
            <a:ext cx="6468904" cy="1593056"/>
          </a:xfrm>
          <a:prstGeom prst="rect">
            <a:avLst/>
          </a:prstGeom>
          <a:noFill/>
          <a:ln/>
        </p:spPr>
        <p:txBody>
          <a:bodyPr wrap="square" lIns="0" tIns="0" rIns="0" bIns="0" rtlCol="0" anchor="t"/>
          <a:lstStyle/>
          <a:p>
            <a:pPr algn="l" indent="0" marL="0">
              <a:lnSpc>
                <a:spcPts val="2500"/>
              </a:lnSpc>
              <a:buNone/>
            </a:pPr>
            <a:r>
              <a:rPr lang="en-US" sz="1550" dirty="0">
                <a:solidFill>
                  <a:srgbClr val="4C4C4D"/>
                </a:solidFill>
                <a:latin typeface="Heebo" pitchFamily="34" charset="0"/>
                <a:ea typeface="Heebo" pitchFamily="34" charset="-122"/>
                <a:cs typeface="Heebo" pitchFamily="34" charset="-120"/>
              </a:rPr>
              <a:t>Well-documented code is easier to understand and maintain. Docstrings significantly enhance code readability, helping other developers understand how a function works and how to use it correctly. This is especially important for larger projects or collaborative development environments.</a:t>
            </a:r>
            <a:endParaRPr lang="en-US" sz="155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1368981"/>
            <a:ext cx="5670590" cy="708779"/>
          </a:xfrm>
          <a:prstGeom prst="rect">
            <a:avLst/>
          </a:prstGeom>
          <a:noFill/>
          <a:ln/>
        </p:spPr>
        <p:txBody>
          <a:bodyPr wrap="none" lIns="0" tIns="0" rIns="0" bIns="0" rtlCol="0" anchor="t"/>
          <a:lstStyle/>
          <a:p>
            <a:pPr indent="0" marL="0">
              <a:lnSpc>
                <a:spcPts val="5550"/>
              </a:lnSpc>
              <a:buNone/>
            </a:pPr>
            <a:r>
              <a:rPr lang="en-US" sz="4450" dirty="0">
                <a:solidFill>
                  <a:srgbClr val="152D47"/>
                </a:solidFill>
                <a:latin typeface="Crimson Pro Semi Bold" pitchFamily="34" charset="0"/>
                <a:ea typeface="Crimson Pro Semi Bold" pitchFamily="34" charset="-122"/>
                <a:cs typeface="Crimson Pro Semi Bold" pitchFamily="34" charset="-120"/>
              </a:rPr>
              <a:t>Interactive Q&amp;A</a:t>
            </a:r>
            <a:endParaRPr lang="en-US" sz="4450" dirty="0"/>
          </a:p>
        </p:txBody>
      </p:sp>
      <p:pic>
        <p:nvPicPr>
          <p:cNvPr id="4" name="Image 1" descr="preencoded.png">    </p:cNvPr>
          <p:cNvPicPr>
            <a:picLocks noChangeAspect="1"/>
          </p:cNvPicPr>
          <p:nvPr/>
        </p:nvPicPr>
        <p:blipFill>
          <a:blip r:embed="rId2"/>
          <a:stretch>
            <a:fillRect/>
          </a:stretch>
        </p:blipFill>
        <p:spPr>
          <a:xfrm>
            <a:off x="6280190" y="2417921"/>
            <a:ext cx="566976" cy="566976"/>
          </a:xfrm>
          <a:prstGeom prst="rect">
            <a:avLst/>
          </a:prstGeom>
        </p:spPr>
      </p:pic>
      <p:sp>
        <p:nvSpPr>
          <p:cNvPr id="5" name="Text 1"/>
          <p:cNvSpPr/>
          <p:nvPr/>
        </p:nvSpPr>
        <p:spPr>
          <a:xfrm>
            <a:off x="6280190" y="3211711"/>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4C4C4D"/>
                </a:solidFill>
                <a:latin typeface="Crimson Pro Semi Bold" pitchFamily="34" charset="0"/>
                <a:ea typeface="Crimson Pro Semi Bold" pitchFamily="34" charset="-122"/>
                <a:cs typeface="Crimson Pro Semi Bold" pitchFamily="34" charset="-120"/>
              </a:rPr>
              <a:t>Ask Away</a:t>
            </a:r>
            <a:endParaRPr lang="en-US" sz="2200" dirty="0"/>
          </a:p>
        </p:txBody>
      </p:sp>
      <p:sp>
        <p:nvSpPr>
          <p:cNvPr id="6" name="Text 2"/>
          <p:cNvSpPr/>
          <p:nvPr/>
        </p:nvSpPr>
        <p:spPr>
          <a:xfrm>
            <a:off x="6280190" y="3702129"/>
            <a:ext cx="3608070" cy="2540318"/>
          </a:xfrm>
          <a:prstGeom prst="rect">
            <a:avLst/>
          </a:prstGeom>
          <a:noFill/>
          <a:ln/>
        </p:spPr>
        <p:txBody>
          <a:bodyPr wrap="square" lIns="0" tIns="0" rIns="0" bIns="0" rtlCol="0" anchor="t"/>
          <a:lstStyle/>
          <a:p>
            <a:pPr algn="l" indent="0" marL="0">
              <a:lnSpc>
                <a:spcPts val="2850"/>
              </a:lnSpc>
              <a:buNone/>
            </a:pPr>
            <a:r>
              <a:rPr lang="en-US" sz="1750" dirty="0">
                <a:solidFill>
                  <a:srgbClr val="4C4C4D"/>
                </a:solidFill>
                <a:latin typeface="Heebo" pitchFamily="34" charset="0"/>
                <a:ea typeface="Heebo" pitchFamily="34" charset="-122"/>
                <a:cs typeface="Heebo" pitchFamily="34" charset="-120"/>
              </a:rPr>
              <a:t>Got questions about Python functions? This is your chance to ask! We've covered a lot of ground, from the basics to advanced concepts. Don't hesitate to ask about anything unclear or if you want to explore specific use cases.</a:t>
            </a:r>
            <a:endParaRPr lang="en-US" sz="1750" dirty="0"/>
          </a:p>
        </p:txBody>
      </p:sp>
      <p:pic>
        <p:nvPicPr>
          <p:cNvPr id="7" name="Image 2" descr="preencoded.png">    </p:cNvPr>
          <p:cNvPicPr>
            <a:picLocks noChangeAspect="1"/>
          </p:cNvPicPr>
          <p:nvPr/>
        </p:nvPicPr>
        <p:blipFill>
          <a:blip r:embed="rId3"/>
          <a:stretch>
            <a:fillRect/>
          </a:stretch>
        </p:blipFill>
        <p:spPr>
          <a:xfrm>
            <a:off x="10228421" y="2417921"/>
            <a:ext cx="566976" cy="566976"/>
          </a:xfrm>
          <a:prstGeom prst="rect">
            <a:avLst/>
          </a:prstGeom>
        </p:spPr>
      </p:pic>
      <p:sp>
        <p:nvSpPr>
          <p:cNvPr id="8" name="Text 3"/>
          <p:cNvSpPr/>
          <p:nvPr/>
        </p:nvSpPr>
        <p:spPr>
          <a:xfrm>
            <a:off x="10228421" y="3211711"/>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4C4C4D"/>
                </a:solidFill>
                <a:latin typeface="Crimson Pro Semi Bold" pitchFamily="34" charset="0"/>
                <a:ea typeface="Crimson Pro Semi Bold" pitchFamily="34" charset="-122"/>
                <a:cs typeface="Crimson Pro Semi Bold" pitchFamily="34" charset="-120"/>
              </a:rPr>
              <a:t>We're Here to Help</a:t>
            </a:r>
            <a:endParaRPr lang="en-US" sz="2200" dirty="0"/>
          </a:p>
        </p:txBody>
      </p:sp>
      <p:sp>
        <p:nvSpPr>
          <p:cNvPr id="9" name="Text 4"/>
          <p:cNvSpPr/>
          <p:nvPr/>
        </p:nvSpPr>
        <p:spPr>
          <a:xfrm>
            <a:off x="10228421" y="3702129"/>
            <a:ext cx="3608189" cy="1814513"/>
          </a:xfrm>
          <a:prstGeom prst="rect">
            <a:avLst/>
          </a:prstGeom>
          <a:noFill/>
          <a:ln/>
        </p:spPr>
        <p:txBody>
          <a:bodyPr wrap="square" lIns="0" tIns="0" rIns="0" bIns="0" rtlCol="0" anchor="t"/>
          <a:lstStyle/>
          <a:p>
            <a:pPr algn="l" indent="0" marL="0">
              <a:lnSpc>
                <a:spcPts val="2850"/>
              </a:lnSpc>
              <a:buNone/>
            </a:pPr>
            <a:r>
              <a:rPr lang="en-US" sz="1750" dirty="0">
                <a:solidFill>
                  <a:srgbClr val="4C4C4D"/>
                </a:solidFill>
                <a:latin typeface="Heebo" pitchFamily="34" charset="0"/>
                <a:ea typeface="Heebo" pitchFamily="34" charset="-122"/>
                <a:cs typeface="Heebo" pitchFamily="34" charset="-120"/>
              </a:rPr>
              <a:t>We're here to help you understand the power and flexibility of functions in Python. Let's clear up any confusion and explore some exciting use cases together!</a:t>
            </a:r>
            <a:endParaRPr lang="en-US" sz="1750" dirty="0"/>
          </a:p>
        </p:txBody>
      </p:sp>
      <p:sp>
        <p:nvSpPr>
          <p:cNvPr id="10" name="Text 5"/>
          <p:cNvSpPr/>
          <p:nvPr/>
        </p:nvSpPr>
        <p:spPr>
          <a:xfrm>
            <a:off x="6643092" y="6497598"/>
            <a:ext cx="7193518" cy="362903"/>
          </a:xfrm>
          <a:prstGeom prst="rect">
            <a:avLst/>
          </a:prstGeom>
          <a:noFill/>
          <a:ln/>
        </p:spPr>
        <p:txBody>
          <a:bodyPr wrap="none" lIns="0" tIns="0" rIns="0" bIns="0" rtlCol="0" anchor="t"/>
          <a:lstStyle/>
          <a:p>
            <a:pPr algn="l" marL="342900" indent="-342900">
              <a:lnSpc>
                <a:spcPts val="2850"/>
              </a:lnSpc>
              <a:buSzPct val="100000"/>
              <a:buChar char="•"/>
            </a:pPr>
            <a:r>
              <a:rPr lang="en-US" sz="1750" b="1" dirty="0">
                <a:solidFill>
                  <a:srgbClr val="4C4C4D"/>
                </a:solidFill>
                <a:latin typeface="Heebo" pitchFamily="34" charset="0"/>
                <a:ea typeface="Heebo" pitchFamily="34" charset="-122"/>
                <a:cs typeface="Heebo" pitchFamily="34" charset="-120"/>
              </a:rPr>
              <a:t>Example: Defining a simple function</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765215"/>
            <a:ext cx="5670590" cy="708779"/>
          </a:xfrm>
          <a:prstGeom prst="rect">
            <a:avLst/>
          </a:prstGeom>
          <a:noFill/>
          <a:ln/>
        </p:spPr>
        <p:txBody>
          <a:bodyPr wrap="none" lIns="0" tIns="0" rIns="0" bIns="0" rtlCol="0" anchor="t"/>
          <a:lstStyle/>
          <a:p>
            <a:pPr indent="0" marL="0">
              <a:lnSpc>
                <a:spcPts val="5550"/>
              </a:lnSpc>
              <a:buNone/>
            </a:pPr>
            <a:r>
              <a:rPr lang="en-US" sz="4450" dirty="0">
                <a:solidFill>
                  <a:srgbClr val="152D47"/>
                </a:solidFill>
                <a:latin typeface="Crimson Pro Semi Bold" pitchFamily="34" charset="0"/>
                <a:ea typeface="Crimson Pro Semi Bold" pitchFamily="34" charset="-122"/>
                <a:cs typeface="Crimson Pro Semi Bold" pitchFamily="34" charset="-120"/>
              </a:rPr>
              <a:t>What are Functions?</a:t>
            </a:r>
            <a:endParaRPr lang="en-US" sz="4450" dirty="0"/>
          </a:p>
        </p:txBody>
      </p:sp>
      <p:sp>
        <p:nvSpPr>
          <p:cNvPr id="3" name="Text 1"/>
          <p:cNvSpPr/>
          <p:nvPr/>
        </p:nvSpPr>
        <p:spPr>
          <a:xfrm>
            <a:off x="793790" y="2040969"/>
            <a:ext cx="2835235" cy="354330"/>
          </a:xfrm>
          <a:prstGeom prst="rect">
            <a:avLst/>
          </a:prstGeom>
          <a:noFill/>
          <a:ln/>
        </p:spPr>
        <p:txBody>
          <a:bodyPr wrap="none" lIns="0" tIns="0" rIns="0" bIns="0" rtlCol="0" anchor="t"/>
          <a:lstStyle/>
          <a:p>
            <a:pPr indent="0" marL="0">
              <a:lnSpc>
                <a:spcPts val="2750"/>
              </a:lnSpc>
              <a:buNone/>
            </a:pPr>
            <a:r>
              <a:rPr lang="en-US" sz="2200" dirty="0">
                <a:solidFill>
                  <a:srgbClr val="152D47"/>
                </a:solidFill>
                <a:latin typeface="Crimson Pro Semi Bold" pitchFamily="34" charset="0"/>
                <a:ea typeface="Crimson Pro Semi Bold" pitchFamily="34" charset="-122"/>
                <a:cs typeface="Crimson Pro Semi Bold" pitchFamily="34" charset="-120"/>
              </a:rPr>
              <a:t>Reusable Code Blocks</a:t>
            </a:r>
            <a:endParaRPr lang="en-US" sz="2200" dirty="0"/>
          </a:p>
        </p:txBody>
      </p:sp>
      <p:sp>
        <p:nvSpPr>
          <p:cNvPr id="4" name="Text 2"/>
          <p:cNvSpPr/>
          <p:nvPr/>
        </p:nvSpPr>
        <p:spPr>
          <a:xfrm>
            <a:off x="793790" y="2622113"/>
            <a:ext cx="6244709" cy="1451610"/>
          </a:xfrm>
          <a:prstGeom prst="rect">
            <a:avLst/>
          </a:prstGeom>
          <a:noFill/>
          <a:ln/>
        </p:spPr>
        <p:txBody>
          <a:bodyPr wrap="square" lIns="0" tIns="0" rIns="0" bIns="0" rtlCol="0" anchor="t"/>
          <a:lstStyle/>
          <a:p>
            <a:pPr indent="0" marL="0">
              <a:lnSpc>
                <a:spcPts val="2850"/>
              </a:lnSpc>
              <a:buNone/>
            </a:pPr>
            <a:r>
              <a:rPr lang="en-US" sz="1750" dirty="0">
                <a:solidFill>
                  <a:srgbClr val="4C4C4D"/>
                </a:solidFill>
                <a:latin typeface="Heebo" pitchFamily="34" charset="0"/>
                <a:ea typeface="Heebo" pitchFamily="34" charset="-122"/>
                <a:cs typeface="Heebo" pitchFamily="34" charset="-120"/>
              </a:rPr>
              <a:t>Functions are like mini-programs that perform specific tasks within your larger program. They encapsulate a calculation or a set of instructions. Once you define a function, you can call it multiple times, avoiding code repetition.</a:t>
            </a:r>
            <a:endParaRPr lang="en-US" sz="1750" dirty="0"/>
          </a:p>
        </p:txBody>
      </p:sp>
      <p:sp>
        <p:nvSpPr>
          <p:cNvPr id="5" name="Shape 3"/>
          <p:cNvSpPr/>
          <p:nvPr/>
        </p:nvSpPr>
        <p:spPr>
          <a:xfrm>
            <a:off x="793790" y="4328874"/>
            <a:ext cx="6244709" cy="2517458"/>
          </a:xfrm>
          <a:prstGeom prst="roundRect">
            <a:avLst>
              <a:gd name="adj" fmla="val 1352"/>
            </a:avLst>
          </a:prstGeom>
          <a:solidFill>
            <a:srgbClr val="CCD7FF"/>
          </a:solidFill>
          <a:ln/>
        </p:spPr>
      </p:sp>
      <p:sp>
        <p:nvSpPr>
          <p:cNvPr id="6" name="Shape 4"/>
          <p:cNvSpPr/>
          <p:nvPr/>
        </p:nvSpPr>
        <p:spPr>
          <a:xfrm>
            <a:off x="782479" y="4328874"/>
            <a:ext cx="6267331" cy="2517458"/>
          </a:xfrm>
          <a:prstGeom prst="roundRect">
            <a:avLst>
              <a:gd name="adj" fmla="val 1352"/>
            </a:avLst>
          </a:prstGeom>
          <a:solidFill>
            <a:srgbClr val="CCD7FF"/>
          </a:solidFill>
          <a:ln/>
        </p:spPr>
      </p:sp>
      <p:sp>
        <p:nvSpPr>
          <p:cNvPr id="7" name="Text 5"/>
          <p:cNvSpPr/>
          <p:nvPr/>
        </p:nvSpPr>
        <p:spPr>
          <a:xfrm>
            <a:off x="1009293" y="4498896"/>
            <a:ext cx="5813703" cy="2177415"/>
          </a:xfrm>
          <a:prstGeom prst="rect">
            <a:avLst/>
          </a:prstGeom>
          <a:noFill/>
          <a:ln/>
        </p:spPr>
        <p:txBody>
          <a:bodyPr wrap="square" lIns="0" tIns="0" rIns="0" bIns="0" rtlCol="0" anchor="t"/>
          <a:lstStyle/>
          <a:p>
            <a:pPr indent="0" marL="0">
              <a:lnSpc>
                <a:spcPts val="2850"/>
              </a:lnSpc>
              <a:buNone/>
            </a:pPr>
            <a:r>
              <a:rPr lang="en-US" sz="1750" dirty="0">
                <a:solidFill>
                  <a:srgbClr val="4C4C4D"/>
                </a:solidFill>
                <a:highlight>
                  <a:srgbClr val="CCD7FF"/>
                </a:highlight>
                <a:latin typeface="Consolas" pitchFamily="34" charset="0"/>
                <a:ea typeface="Consolas" pitchFamily="34" charset="-122"/>
                <a:cs typeface="Consolas" pitchFamily="34" charset="-120"/>
              </a:rPr>
              <a:t>def greet(name):</a:t>
            </a:r>
            <a:endParaRPr lang="en-US" sz="1750" dirty="0"/>
          </a:p>
          <a:p>
            <a:pPr indent="0" marL="0">
              <a:lnSpc>
                <a:spcPts val="2850"/>
              </a:lnSpc>
              <a:buNone/>
            </a:pPr>
            <a:r>
              <a:rPr lang="en-US" sz="1750" dirty="0">
                <a:solidFill>
                  <a:srgbClr val="4C4C4D"/>
                </a:solidFill>
                <a:highlight>
                  <a:srgbClr val="CCD7FF"/>
                </a:highlight>
                <a:latin typeface="Consolas" pitchFamily="34" charset="0"/>
                <a:ea typeface="Consolas" pitchFamily="34" charset="-122"/>
                <a:cs typeface="Consolas" pitchFamily="34" charset="-120"/>
              </a:rPr>
              <a:t>  """This function greets the user."""</a:t>
            </a:r>
            <a:endParaRPr lang="en-US" sz="1750" dirty="0"/>
          </a:p>
          <a:p>
            <a:pPr indent="0" marL="0">
              <a:lnSpc>
                <a:spcPts val="2850"/>
              </a:lnSpc>
              <a:buNone/>
            </a:pPr>
            <a:r>
              <a:rPr lang="en-US" sz="1750" dirty="0">
                <a:solidFill>
                  <a:srgbClr val="4C4C4D"/>
                </a:solidFill>
                <a:highlight>
                  <a:srgbClr val="CCD7FF"/>
                </a:highlight>
                <a:latin typeface="Consolas" pitchFamily="34" charset="0"/>
                <a:ea typeface="Consolas" pitchFamily="34" charset="-122"/>
                <a:cs typeface="Consolas" pitchFamily="34" charset="-120"/>
              </a:rPr>
              <a:t>  print(f"Hello, {name}!")</a:t>
            </a:r>
            <a:endParaRPr lang="en-US" sz="1750" dirty="0"/>
          </a:p>
          <a:p>
            <a:pPr indent="0" marL="0">
              <a:lnSpc>
                <a:spcPts val="2850"/>
              </a:lnSpc>
              <a:buNone/>
            </a:pPr>
            <a:endParaRPr lang="en-US" sz="1750" dirty="0"/>
          </a:p>
          <a:p>
            <a:pPr indent="0" marL="0">
              <a:lnSpc>
                <a:spcPts val="2850"/>
              </a:lnSpc>
              <a:buNone/>
            </a:pPr>
            <a:r>
              <a:rPr lang="en-US" sz="1750" dirty="0">
                <a:solidFill>
                  <a:srgbClr val="4C4C4D"/>
                </a:solidFill>
                <a:highlight>
                  <a:srgbClr val="CCD7FF"/>
                </a:highlight>
                <a:latin typeface="Consolas" pitchFamily="34" charset="0"/>
                <a:ea typeface="Consolas" pitchFamily="34" charset="-122"/>
                <a:cs typeface="Consolas" pitchFamily="34" charset="-120"/>
              </a:rPr>
              <a:t>greet("Alice")  # Output: Hello, Alice!</a:t>
            </a:r>
            <a:endParaRPr lang="en-US" sz="1750" dirty="0"/>
          </a:p>
          <a:p>
            <a:pPr indent="0" marL="0">
              <a:lnSpc>
                <a:spcPts val="2850"/>
              </a:lnSpc>
              <a:buNone/>
            </a:pPr>
            <a:r>
              <a:rPr lang="en-US" sz="1750" dirty="0">
                <a:solidFill>
                  <a:srgbClr val="4C4C4D"/>
                </a:solidFill>
                <a:highlight>
                  <a:srgbClr val="CCD7FF"/>
                </a:highlight>
                <a:latin typeface="Consolas" pitchFamily="34" charset="0"/>
                <a:ea typeface="Consolas" pitchFamily="34" charset="-122"/>
                <a:cs typeface="Consolas" pitchFamily="34" charset="-120"/>
              </a:rPr>
              <a:t>greet("Bob")   # Output: Hello, Bob!</a:t>
            </a:r>
            <a:endParaRPr lang="en-US" sz="1750" dirty="0"/>
          </a:p>
        </p:txBody>
      </p:sp>
      <p:sp>
        <p:nvSpPr>
          <p:cNvPr id="8" name="Text 6"/>
          <p:cNvSpPr/>
          <p:nvPr/>
        </p:nvSpPr>
        <p:spPr>
          <a:xfrm>
            <a:off x="7599521" y="2040969"/>
            <a:ext cx="2835235" cy="354330"/>
          </a:xfrm>
          <a:prstGeom prst="rect">
            <a:avLst/>
          </a:prstGeom>
          <a:noFill/>
          <a:ln/>
        </p:spPr>
        <p:txBody>
          <a:bodyPr wrap="none" lIns="0" tIns="0" rIns="0" bIns="0" rtlCol="0" anchor="t"/>
          <a:lstStyle/>
          <a:p>
            <a:pPr indent="0" marL="0">
              <a:lnSpc>
                <a:spcPts val="2750"/>
              </a:lnSpc>
              <a:buNone/>
            </a:pPr>
            <a:r>
              <a:rPr lang="en-US" sz="2200" dirty="0">
                <a:solidFill>
                  <a:srgbClr val="152D47"/>
                </a:solidFill>
                <a:latin typeface="Crimson Pro Semi Bold" pitchFamily="34" charset="0"/>
                <a:ea typeface="Crimson Pro Semi Bold" pitchFamily="34" charset="-122"/>
                <a:cs typeface="Crimson Pro Semi Bold" pitchFamily="34" charset="-120"/>
              </a:rPr>
              <a:t>Modular Organization</a:t>
            </a:r>
            <a:endParaRPr lang="en-US" sz="2200" dirty="0"/>
          </a:p>
        </p:txBody>
      </p:sp>
      <p:sp>
        <p:nvSpPr>
          <p:cNvPr id="9" name="Text 7"/>
          <p:cNvSpPr/>
          <p:nvPr/>
        </p:nvSpPr>
        <p:spPr>
          <a:xfrm>
            <a:off x="7599521" y="2622113"/>
            <a:ext cx="6244709" cy="1451610"/>
          </a:xfrm>
          <a:prstGeom prst="rect">
            <a:avLst/>
          </a:prstGeom>
          <a:noFill/>
          <a:ln/>
        </p:spPr>
        <p:txBody>
          <a:bodyPr wrap="square" lIns="0" tIns="0" rIns="0" bIns="0" rtlCol="0" anchor="t"/>
          <a:lstStyle/>
          <a:p>
            <a:pPr indent="0" marL="0">
              <a:lnSpc>
                <a:spcPts val="2850"/>
              </a:lnSpc>
              <a:buNone/>
            </a:pPr>
            <a:r>
              <a:rPr lang="en-US" sz="1750" dirty="0">
                <a:solidFill>
                  <a:srgbClr val="4C4C4D"/>
                </a:solidFill>
                <a:latin typeface="Heebo" pitchFamily="34" charset="0"/>
                <a:ea typeface="Heebo" pitchFamily="34" charset="-122"/>
                <a:cs typeface="Heebo" pitchFamily="34" charset="-120"/>
              </a:rPr>
              <a:t>Functions help break down complex programs into smaller, well-defined units. This modular approach makes your code easier to read, understand, and maintain. It's easier to find and modify code when it's organized into functions.</a:t>
            </a:r>
            <a:endParaRPr lang="en-US" sz="1750" dirty="0"/>
          </a:p>
        </p:txBody>
      </p:sp>
      <p:sp>
        <p:nvSpPr>
          <p:cNvPr id="10" name="Shape 8"/>
          <p:cNvSpPr/>
          <p:nvPr/>
        </p:nvSpPr>
        <p:spPr>
          <a:xfrm>
            <a:off x="7599521" y="4328874"/>
            <a:ext cx="6244709" cy="2880360"/>
          </a:xfrm>
          <a:prstGeom prst="roundRect">
            <a:avLst>
              <a:gd name="adj" fmla="val 1181"/>
            </a:avLst>
          </a:prstGeom>
          <a:solidFill>
            <a:srgbClr val="CCD7FF"/>
          </a:solidFill>
          <a:ln/>
        </p:spPr>
      </p:sp>
      <p:sp>
        <p:nvSpPr>
          <p:cNvPr id="11" name="Shape 9"/>
          <p:cNvSpPr/>
          <p:nvPr/>
        </p:nvSpPr>
        <p:spPr>
          <a:xfrm>
            <a:off x="7588210" y="4328874"/>
            <a:ext cx="6267331" cy="2880360"/>
          </a:xfrm>
          <a:prstGeom prst="roundRect">
            <a:avLst>
              <a:gd name="adj" fmla="val 1181"/>
            </a:avLst>
          </a:prstGeom>
          <a:solidFill>
            <a:srgbClr val="CCD7FF"/>
          </a:solidFill>
          <a:ln/>
        </p:spPr>
      </p:sp>
      <p:sp>
        <p:nvSpPr>
          <p:cNvPr id="12" name="Text 10"/>
          <p:cNvSpPr/>
          <p:nvPr/>
        </p:nvSpPr>
        <p:spPr>
          <a:xfrm>
            <a:off x="7815024" y="4498896"/>
            <a:ext cx="5813703" cy="2540318"/>
          </a:xfrm>
          <a:prstGeom prst="rect">
            <a:avLst/>
          </a:prstGeom>
          <a:noFill/>
          <a:ln/>
        </p:spPr>
        <p:txBody>
          <a:bodyPr wrap="square" lIns="0" tIns="0" rIns="0" bIns="0" rtlCol="0" anchor="t"/>
          <a:lstStyle/>
          <a:p>
            <a:pPr indent="0" marL="0">
              <a:lnSpc>
                <a:spcPts val="2850"/>
              </a:lnSpc>
              <a:buNone/>
            </a:pPr>
            <a:r>
              <a:rPr lang="en-US" sz="1750" dirty="0">
                <a:solidFill>
                  <a:srgbClr val="4C4C4D"/>
                </a:solidFill>
                <a:highlight>
                  <a:srgbClr val="CCD7FF"/>
                </a:highlight>
                <a:latin typeface="Consolas" pitchFamily="34" charset="0"/>
                <a:ea typeface="Consolas" pitchFamily="34" charset="-122"/>
                <a:cs typeface="Consolas" pitchFamily="34" charset="-120"/>
              </a:rPr>
              <a:t>def calculate_area(length, width):</a:t>
            </a:r>
            <a:endParaRPr lang="en-US" sz="1750" dirty="0"/>
          </a:p>
          <a:p>
            <a:pPr indent="0" marL="0">
              <a:lnSpc>
                <a:spcPts val="2850"/>
              </a:lnSpc>
              <a:buNone/>
            </a:pPr>
            <a:r>
              <a:rPr lang="en-US" sz="1750" dirty="0">
                <a:solidFill>
                  <a:srgbClr val="4C4C4D"/>
                </a:solidFill>
                <a:highlight>
                  <a:srgbClr val="CCD7FF"/>
                </a:highlight>
                <a:latin typeface="Consolas" pitchFamily="34" charset="0"/>
                <a:ea typeface="Consolas" pitchFamily="34" charset="-122"/>
                <a:cs typeface="Consolas" pitchFamily="34" charset="-120"/>
              </a:rPr>
              <a:t>  """Calculates the area of a rectangle."""</a:t>
            </a:r>
            <a:endParaRPr lang="en-US" sz="1750" dirty="0"/>
          </a:p>
          <a:p>
            <a:pPr indent="0" marL="0">
              <a:lnSpc>
                <a:spcPts val="2850"/>
              </a:lnSpc>
              <a:buNone/>
            </a:pPr>
            <a:r>
              <a:rPr lang="en-US" sz="1750" dirty="0">
                <a:solidFill>
                  <a:srgbClr val="4C4C4D"/>
                </a:solidFill>
                <a:highlight>
                  <a:srgbClr val="CCD7FF"/>
                </a:highlight>
                <a:latin typeface="Consolas" pitchFamily="34" charset="0"/>
                <a:ea typeface="Consolas" pitchFamily="34" charset="-122"/>
                <a:cs typeface="Consolas" pitchFamily="34" charset="-120"/>
              </a:rPr>
              <a:t>  area = length * width</a:t>
            </a:r>
            <a:endParaRPr lang="en-US" sz="1750" dirty="0"/>
          </a:p>
          <a:p>
            <a:pPr indent="0" marL="0">
              <a:lnSpc>
                <a:spcPts val="2850"/>
              </a:lnSpc>
              <a:buNone/>
            </a:pPr>
            <a:r>
              <a:rPr lang="en-US" sz="1750" dirty="0">
                <a:solidFill>
                  <a:srgbClr val="4C4C4D"/>
                </a:solidFill>
                <a:highlight>
                  <a:srgbClr val="CCD7FF"/>
                </a:highlight>
                <a:latin typeface="Consolas" pitchFamily="34" charset="0"/>
                <a:ea typeface="Consolas" pitchFamily="34" charset="-122"/>
                <a:cs typeface="Consolas" pitchFamily="34" charset="-120"/>
              </a:rPr>
              <a:t>  return area</a:t>
            </a:r>
            <a:endParaRPr lang="en-US" sz="1750" dirty="0"/>
          </a:p>
          <a:p>
            <a:pPr indent="0" marL="0">
              <a:lnSpc>
                <a:spcPts val="2850"/>
              </a:lnSpc>
              <a:buNone/>
            </a:pPr>
            <a:endParaRPr lang="en-US" sz="1750" dirty="0"/>
          </a:p>
          <a:p>
            <a:pPr indent="0" marL="0">
              <a:lnSpc>
                <a:spcPts val="2850"/>
              </a:lnSpc>
              <a:buNone/>
            </a:pPr>
            <a:r>
              <a:rPr lang="en-US" sz="1750" dirty="0">
                <a:solidFill>
                  <a:srgbClr val="4C4C4D"/>
                </a:solidFill>
                <a:highlight>
                  <a:srgbClr val="CCD7FF"/>
                </a:highlight>
                <a:latin typeface="Consolas" pitchFamily="34" charset="0"/>
                <a:ea typeface="Consolas" pitchFamily="34" charset="-122"/>
                <a:cs typeface="Consolas" pitchFamily="34" charset="-120"/>
              </a:rPr>
              <a:t>rectangle_area = calculate_area(5, 10)</a:t>
            </a:r>
            <a:endParaRPr lang="en-US" sz="1750" dirty="0"/>
          </a:p>
          <a:p>
            <a:pPr indent="0" marL="0">
              <a:lnSpc>
                <a:spcPts val="2850"/>
              </a:lnSpc>
              <a:buNone/>
            </a:pPr>
            <a:r>
              <a:rPr lang="en-US" sz="1750" dirty="0">
                <a:solidFill>
                  <a:srgbClr val="4C4C4D"/>
                </a:solidFill>
                <a:highlight>
                  <a:srgbClr val="CCD7FF"/>
                </a:highlight>
                <a:latin typeface="Consolas" pitchFamily="34" charset="0"/>
                <a:ea typeface="Consolas" pitchFamily="34" charset="-122"/>
                <a:cs typeface="Consolas" pitchFamily="34" charset="-120"/>
              </a:rPr>
              <a:t>print(f"Area: {rectangle_area}")  # Output: Area: 50</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488513" y="383858"/>
            <a:ext cx="3490198" cy="436126"/>
          </a:xfrm>
          <a:prstGeom prst="rect">
            <a:avLst/>
          </a:prstGeom>
          <a:noFill/>
          <a:ln/>
        </p:spPr>
        <p:txBody>
          <a:bodyPr wrap="none" lIns="0" tIns="0" rIns="0" bIns="0" rtlCol="0" anchor="t"/>
          <a:lstStyle/>
          <a:p>
            <a:pPr indent="0" marL="0">
              <a:lnSpc>
                <a:spcPts val="3400"/>
              </a:lnSpc>
              <a:buNone/>
            </a:pPr>
            <a:r>
              <a:rPr lang="en-US" sz="2700" dirty="0">
                <a:solidFill>
                  <a:srgbClr val="152D47"/>
                </a:solidFill>
                <a:latin typeface="Crimson Pro Semi Bold" pitchFamily="34" charset="0"/>
                <a:ea typeface="Crimson Pro Semi Bold" pitchFamily="34" charset="-122"/>
                <a:cs typeface="Crimson Pro Semi Bold" pitchFamily="34" charset="-120"/>
              </a:rPr>
              <a:t>Why Use Functions?</a:t>
            </a:r>
            <a:endParaRPr lang="en-US" sz="2700" dirty="0"/>
          </a:p>
        </p:txBody>
      </p:sp>
      <p:pic>
        <p:nvPicPr>
          <p:cNvPr id="3" name="Image 0" descr="preencoded.png">    </p:cNvPr>
          <p:cNvPicPr>
            <a:picLocks noChangeAspect="1"/>
          </p:cNvPicPr>
          <p:nvPr/>
        </p:nvPicPr>
        <p:blipFill>
          <a:blip r:embed="rId1"/>
          <a:stretch>
            <a:fillRect/>
          </a:stretch>
        </p:blipFill>
        <p:spPr>
          <a:xfrm>
            <a:off x="488513" y="1099185"/>
            <a:ext cx="6722031" cy="4154448"/>
          </a:xfrm>
          <a:prstGeom prst="rect">
            <a:avLst/>
          </a:prstGeom>
        </p:spPr>
      </p:pic>
      <p:sp>
        <p:nvSpPr>
          <p:cNvPr id="4" name="Text 1"/>
          <p:cNvSpPr/>
          <p:nvPr/>
        </p:nvSpPr>
        <p:spPr>
          <a:xfrm>
            <a:off x="488513" y="5428059"/>
            <a:ext cx="1745099" cy="218123"/>
          </a:xfrm>
          <a:prstGeom prst="rect">
            <a:avLst/>
          </a:prstGeom>
          <a:noFill/>
          <a:ln/>
        </p:spPr>
        <p:txBody>
          <a:bodyPr wrap="none" lIns="0" tIns="0" rIns="0" bIns="0" rtlCol="0" anchor="t"/>
          <a:lstStyle/>
          <a:p>
            <a:pPr algn="l" indent="0" marL="0">
              <a:lnSpc>
                <a:spcPts val="1700"/>
              </a:lnSpc>
              <a:buNone/>
            </a:pPr>
            <a:r>
              <a:rPr lang="en-US" sz="1350" dirty="0">
                <a:solidFill>
                  <a:srgbClr val="4C4C4D"/>
                </a:solidFill>
                <a:latin typeface="Crimson Pro Semi Bold" pitchFamily="34" charset="0"/>
                <a:ea typeface="Crimson Pro Semi Bold" pitchFamily="34" charset="-122"/>
                <a:cs typeface="Crimson Pro Semi Bold" pitchFamily="34" charset="-120"/>
              </a:rPr>
              <a:t>Code Organization</a:t>
            </a:r>
            <a:endParaRPr lang="en-US" sz="1350" dirty="0"/>
          </a:p>
        </p:txBody>
      </p:sp>
      <p:sp>
        <p:nvSpPr>
          <p:cNvPr id="5" name="Text 2"/>
          <p:cNvSpPr/>
          <p:nvPr/>
        </p:nvSpPr>
        <p:spPr>
          <a:xfrm>
            <a:off x="488513" y="5729883"/>
            <a:ext cx="6722031" cy="446723"/>
          </a:xfrm>
          <a:prstGeom prst="rect">
            <a:avLst/>
          </a:prstGeom>
          <a:noFill/>
          <a:ln/>
        </p:spPr>
        <p:txBody>
          <a:bodyPr wrap="square" lIns="0" tIns="0" rIns="0" bIns="0" rtlCol="0" anchor="t"/>
          <a:lstStyle/>
          <a:p>
            <a:pPr algn="l" indent="0" marL="0">
              <a:lnSpc>
                <a:spcPts val="1750"/>
              </a:lnSpc>
              <a:buNone/>
            </a:pPr>
            <a:r>
              <a:rPr lang="en-US" sz="1050" dirty="0">
                <a:solidFill>
                  <a:srgbClr val="4C4C4D"/>
                </a:solidFill>
                <a:latin typeface="Heebo" pitchFamily="34" charset="0"/>
                <a:ea typeface="Heebo" pitchFamily="34" charset="-122"/>
                <a:cs typeface="Heebo" pitchFamily="34" charset="-120"/>
              </a:rPr>
              <a:t>Functions break down complex programs into smaller, more manageable pieces. This helps to organize code logically and improves readability, making it easier to understand and maintain.</a:t>
            </a:r>
            <a:endParaRPr lang="en-US" sz="1050" dirty="0"/>
          </a:p>
        </p:txBody>
      </p:sp>
      <p:sp>
        <p:nvSpPr>
          <p:cNvPr id="6" name="Shape 3"/>
          <p:cNvSpPr/>
          <p:nvPr/>
        </p:nvSpPr>
        <p:spPr>
          <a:xfrm>
            <a:off x="488513" y="6333649"/>
            <a:ext cx="6722031" cy="1326118"/>
          </a:xfrm>
          <a:prstGeom prst="roundRect">
            <a:avLst>
              <a:gd name="adj" fmla="val 1579"/>
            </a:avLst>
          </a:prstGeom>
          <a:solidFill>
            <a:srgbClr val="CCD7FF"/>
          </a:solidFill>
          <a:ln/>
        </p:spPr>
      </p:sp>
      <p:sp>
        <p:nvSpPr>
          <p:cNvPr id="7" name="Shape 4"/>
          <p:cNvSpPr/>
          <p:nvPr/>
        </p:nvSpPr>
        <p:spPr>
          <a:xfrm>
            <a:off x="481608" y="6333649"/>
            <a:ext cx="6735842" cy="1326118"/>
          </a:xfrm>
          <a:prstGeom prst="roundRect">
            <a:avLst>
              <a:gd name="adj" fmla="val 1579"/>
            </a:avLst>
          </a:prstGeom>
          <a:solidFill>
            <a:srgbClr val="CCD7FF"/>
          </a:solidFill>
          <a:ln/>
        </p:spPr>
      </p:sp>
      <p:sp>
        <p:nvSpPr>
          <p:cNvPr id="8" name="Text 5"/>
          <p:cNvSpPr/>
          <p:nvPr/>
        </p:nvSpPr>
        <p:spPr>
          <a:xfrm>
            <a:off x="621149" y="6438305"/>
            <a:ext cx="6456759" cy="1116806"/>
          </a:xfrm>
          <a:prstGeom prst="rect">
            <a:avLst/>
          </a:prstGeom>
          <a:noFill/>
          <a:ln/>
        </p:spPr>
        <p:txBody>
          <a:bodyPr wrap="square" lIns="0" tIns="0" rIns="0" bIns="0" rtlCol="0" anchor="t"/>
          <a:lstStyle/>
          <a:p>
            <a:pPr algn="l" indent="0" marL="0">
              <a:lnSpc>
                <a:spcPts val="1750"/>
              </a:lnSpc>
              <a:buNone/>
            </a:pPr>
            <a:r>
              <a:rPr lang="en-US" sz="1050" dirty="0">
                <a:solidFill>
                  <a:srgbClr val="4C4C4D"/>
                </a:solidFill>
                <a:highlight>
                  <a:srgbClr val="CCD7FF"/>
                </a:highlight>
                <a:latin typeface="Consolas" pitchFamily="34" charset="0"/>
                <a:ea typeface="Consolas" pitchFamily="34" charset="-122"/>
                <a:cs typeface="Consolas" pitchFamily="34" charset="-120"/>
              </a:rPr>
              <a:t>def greet(name):</a:t>
            </a:r>
            <a:endParaRPr lang="en-US" sz="1050" dirty="0"/>
          </a:p>
          <a:p>
            <a:pPr algn="l" indent="0" marL="0">
              <a:lnSpc>
                <a:spcPts val="1750"/>
              </a:lnSpc>
              <a:buNone/>
            </a:pPr>
            <a:r>
              <a:rPr lang="en-US" sz="1050" dirty="0">
                <a:solidFill>
                  <a:srgbClr val="4C4C4D"/>
                </a:solidFill>
                <a:highlight>
                  <a:srgbClr val="CCD7FF"/>
                </a:highlight>
                <a:latin typeface="Consolas" pitchFamily="34" charset="0"/>
                <a:ea typeface="Consolas" pitchFamily="34" charset="-122"/>
                <a:cs typeface="Consolas" pitchFamily="34" charset="-120"/>
              </a:rPr>
              <a:t>  print("Hello,", name + "!")</a:t>
            </a:r>
            <a:endParaRPr lang="en-US" sz="1050" dirty="0"/>
          </a:p>
          <a:p>
            <a:pPr algn="l" indent="0" marL="0">
              <a:lnSpc>
                <a:spcPts val="1750"/>
              </a:lnSpc>
              <a:buNone/>
            </a:pPr>
            <a:endParaRPr lang="en-US" sz="1050" dirty="0"/>
          </a:p>
          <a:p>
            <a:pPr algn="l" indent="0" marL="0">
              <a:lnSpc>
                <a:spcPts val="1750"/>
              </a:lnSpc>
              <a:buNone/>
            </a:pPr>
            <a:r>
              <a:rPr lang="en-US" sz="1050" dirty="0">
                <a:solidFill>
                  <a:srgbClr val="4C4C4D"/>
                </a:solidFill>
                <a:highlight>
                  <a:srgbClr val="CCD7FF"/>
                </a:highlight>
                <a:latin typeface="Consolas" pitchFamily="34" charset="0"/>
                <a:ea typeface="Consolas" pitchFamily="34" charset="-122"/>
                <a:cs typeface="Consolas" pitchFamily="34" charset="-120"/>
              </a:rPr>
              <a:t>greet("Alice")</a:t>
            </a:r>
            <a:endParaRPr lang="en-US" sz="1050" dirty="0"/>
          </a:p>
          <a:p>
            <a:pPr algn="l" indent="0" marL="0">
              <a:lnSpc>
                <a:spcPts val="1750"/>
              </a:lnSpc>
              <a:buNone/>
            </a:pPr>
            <a:r>
              <a:rPr lang="en-US" sz="1050" dirty="0">
                <a:solidFill>
                  <a:srgbClr val="4C4C4D"/>
                </a:solidFill>
                <a:highlight>
                  <a:srgbClr val="CCD7FF"/>
                </a:highlight>
                <a:latin typeface="Consolas" pitchFamily="34" charset="0"/>
                <a:ea typeface="Consolas" pitchFamily="34" charset="-122"/>
                <a:cs typeface="Consolas" pitchFamily="34" charset="-120"/>
              </a:rPr>
              <a:t>greet("Bob")</a:t>
            </a:r>
            <a:endParaRPr lang="en-US" sz="1050" dirty="0"/>
          </a:p>
        </p:txBody>
      </p:sp>
      <p:pic>
        <p:nvPicPr>
          <p:cNvPr id="9" name="Image 1" descr="preencoded.png">    </p:cNvPr>
          <p:cNvPicPr>
            <a:picLocks noChangeAspect="1"/>
          </p:cNvPicPr>
          <p:nvPr/>
        </p:nvPicPr>
        <p:blipFill>
          <a:blip r:embed="rId2"/>
          <a:stretch>
            <a:fillRect/>
          </a:stretch>
        </p:blipFill>
        <p:spPr>
          <a:xfrm>
            <a:off x="7419856" y="1099185"/>
            <a:ext cx="6722031" cy="4154448"/>
          </a:xfrm>
          <a:prstGeom prst="rect">
            <a:avLst/>
          </a:prstGeom>
        </p:spPr>
      </p:pic>
      <p:sp>
        <p:nvSpPr>
          <p:cNvPr id="10" name="Text 6"/>
          <p:cNvSpPr/>
          <p:nvPr/>
        </p:nvSpPr>
        <p:spPr>
          <a:xfrm>
            <a:off x="7419856" y="5428059"/>
            <a:ext cx="1745099" cy="218123"/>
          </a:xfrm>
          <a:prstGeom prst="rect">
            <a:avLst/>
          </a:prstGeom>
          <a:noFill/>
          <a:ln/>
        </p:spPr>
        <p:txBody>
          <a:bodyPr wrap="none" lIns="0" tIns="0" rIns="0" bIns="0" rtlCol="0" anchor="t"/>
          <a:lstStyle/>
          <a:p>
            <a:pPr algn="l" indent="0" marL="0">
              <a:lnSpc>
                <a:spcPts val="1700"/>
              </a:lnSpc>
              <a:buNone/>
            </a:pPr>
            <a:r>
              <a:rPr lang="en-US" sz="1350" dirty="0">
                <a:solidFill>
                  <a:srgbClr val="4C4C4D"/>
                </a:solidFill>
                <a:latin typeface="Crimson Pro Semi Bold" pitchFamily="34" charset="0"/>
                <a:ea typeface="Crimson Pro Semi Bold" pitchFamily="34" charset="-122"/>
                <a:cs typeface="Crimson Pro Semi Bold" pitchFamily="34" charset="-120"/>
              </a:rPr>
              <a:t>Reusability</a:t>
            </a:r>
            <a:endParaRPr lang="en-US" sz="1350" dirty="0"/>
          </a:p>
        </p:txBody>
      </p:sp>
      <p:sp>
        <p:nvSpPr>
          <p:cNvPr id="11" name="Text 7"/>
          <p:cNvSpPr/>
          <p:nvPr/>
        </p:nvSpPr>
        <p:spPr>
          <a:xfrm>
            <a:off x="7419856" y="5729883"/>
            <a:ext cx="6722031" cy="446723"/>
          </a:xfrm>
          <a:prstGeom prst="rect">
            <a:avLst/>
          </a:prstGeom>
          <a:noFill/>
          <a:ln/>
        </p:spPr>
        <p:txBody>
          <a:bodyPr wrap="square" lIns="0" tIns="0" rIns="0" bIns="0" rtlCol="0" anchor="t"/>
          <a:lstStyle/>
          <a:p>
            <a:pPr algn="l" indent="0" marL="0">
              <a:lnSpc>
                <a:spcPts val="1750"/>
              </a:lnSpc>
              <a:buNone/>
            </a:pPr>
            <a:r>
              <a:rPr lang="en-US" sz="1050" dirty="0">
                <a:solidFill>
                  <a:srgbClr val="4C4C4D"/>
                </a:solidFill>
                <a:latin typeface="Heebo" pitchFamily="34" charset="0"/>
                <a:ea typeface="Heebo" pitchFamily="34" charset="-122"/>
                <a:cs typeface="Heebo" pitchFamily="34" charset="-120"/>
              </a:rPr>
              <a:t>Functions can be reused multiple times within a program or even across different projects. This saves time and reduces redundancy by eliminating the need to write the same code repeatedly.</a:t>
            </a:r>
            <a:endParaRPr lang="en-US" sz="1050" dirty="0"/>
          </a:p>
        </p:txBody>
      </p:sp>
      <p:sp>
        <p:nvSpPr>
          <p:cNvPr id="12" name="Shape 8"/>
          <p:cNvSpPr/>
          <p:nvPr/>
        </p:nvSpPr>
        <p:spPr>
          <a:xfrm>
            <a:off x="7419856" y="6333649"/>
            <a:ext cx="6722031" cy="2219563"/>
          </a:xfrm>
          <a:prstGeom prst="roundRect">
            <a:avLst>
              <a:gd name="adj" fmla="val 943"/>
            </a:avLst>
          </a:prstGeom>
          <a:solidFill>
            <a:srgbClr val="CCD7FF"/>
          </a:solidFill>
          <a:ln/>
        </p:spPr>
      </p:sp>
      <p:sp>
        <p:nvSpPr>
          <p:cNvPr id="13" name="Shape 9"/>
          <p:cNvSpPr/>
          <p:nvPr/>
        </p:nvSpPr>
        <p:spPr>
          <a:xfrm>
            <a:off x="7412950" y="6333649"/>
            <a:ext cx="6735842" cy="2219563"/>
          </a:xfrm>
          <a:prstGeom prst="roundRect">
            <a:avLst>
              <a:gd name="adj" fmla="val 943"/>
            </a:avLst>
          </a:prstGeom>
          <a:solidFill>
            <a:srgbClr val="CCD7FF"/>
          </a:solidFill>
          <a:ln/>
        </p:spPr>
      </p:sp>
      <p:sp>
        <p:nvSpPr>
          <p:cNvPr id="14" name="Text 10"/>
          <p:cNvSpPr/>
          <p:nvPr/>
        </p:nvSpPr>
        <p:spPr>
          <a:xfrm>
            <a:off x="7552492" y="6438305"/>
            <a:ext cx="6456759" cy="2010251"/>
          </a:xfrm>
          <a:prstGeom prst="rect">
            <a:avLst/>
          </a:prstGeom>
          <a:noFill/>
          <a:ln/>
        </p:spPr>
        <p:txBody>
          <a:bodyPr wrap="square" lIns="0" tIns="0" rIns="0" bIns="0" rtlCol="0" anchor="t"/>
          <a:lstStyle/>
          <a:p>
            <a:pPr algn="l" indent="0" marL="0">
              <a:lnSpc>
                <a:spcPts val="1750"/>
              </a:lnSpc>
              <a:buNone/>
            </a:pPr>
            <a:r>
              <a:rPr lang="en-US" sz="1050" dirty="0">
                <a:solidFill>
                  <a:srgbClr val="4C4C4D"/>
                </a:solidFill>
                <a:highlight>
                  <a:srgbClr val="CCD7FF"/>
                </a:highlight>
                <a:latin typeface="Consolas" pitchFamily="34" charset="0"/>
                <a:ea typeface="Consolas" pitchFamily="34" charset="-122"/>
                <a:cs typeface="Consolas" pitchFamily="34" charset="-120"/>
              </a:rPr>
              <a:t>def calculate_area(length, width):</a:t>
            </a:r>
            <a:endParaRPr lang="en-US" sz="1050" dirty="0"/>
          </a:p>
          <a:p>
            <a:pPr algn="l" indent="0" marL="0">
              <a:lnSpc>
                <a:spcPts val="1750"/>
              </a:lnSpc>
              <a:buNone/>
            </a:pPr>
            <a:r>
              <a:rPr lang="en-US" sz="1050" dirty="0">
                <a:solidFill>
                  <a:srgbClr val="4C4C4D"/>
                </a:solidFill>
                <a:highlight>
                  <a:srgbClr val="CCD7FF"/>
                </a:highlight>
                <a:latin typeface="Consolas" pitchFamily="34" charset="0"/>
                <a:ea typeface="Consolas" pitchFamily="34" charset="-122"/>
                <a:cs typeface="Consolas" pitchFamily="34" charset="-120"/>
              </a:rPr>
              <a:t>  area = length * width</a:t>
            </a:r>
            <a:endParaRPr lang="en-US" sz="1050" dirty="0"/>
          </a:p>
          <a:p>
            <a:pPr algn="l" indent="0" marL="0">
              <a:lnSpc>
                <a:spcPts val="1750"/>
              </a:lnSpc>
              <a:buNone/>
            </a:pPr>
            <a:r>
              <a:rPr lang="en-US" sz="1050" dirty="0">
                <a:solidFill>
                  <a:srgbClr val="4C4C4D"/>
                </a:solidFill>
                <a:highlight>
                  <a:srgbClr val="CCD7FF"/>
                </a:highlight>
                <a:latin typeface="Consolas" pitchFamily="34" charset="0"/>
                <a:ea typeface="Consolas" pitchFamily="34" charset="-122"/>
                <a:cs typeface="Consolas" pitchFamily="34" charset="-120"/>
              </a:rPr>
              <a:t>  return area</a:t>
            </a:r>
            <a:endParaRPr lang="en-US" sz="1050" dirty="0"/>
          </a:p>
          <a:p>
            <a:pPr algn="l" indent="0" marL="0">
              <a:lnSpc>
                <a:spcPts val="1750"/>
              </a:lnSpc>
              <a:buNone/>
            </a:pPr>
            <a:endParaRPr lang="en-US" sz="1050" dirty="0"/>
          </a:p>
          <a:p>
            <a:pPr algn="l" indent="0" marL="0">
              <a:lnSpc>
                <a:spcPts val="1750"/>
              </a:lnSpc>
              <a:buNone/>
            </a:pPr>
            <a:r>
              <a:rPr lang="en-US" sz="1050" dirty="0">
                <a:solidFill>
                  <a:srgbClr val="4C4C4D"/>
                </a:solidFill>
                <a:highlight>
                  <a:srgbClr val="CCD7FF"/>
                </a:highlight>
                <a:latin typeface="Consolas" pitchFamily="34" charset="0"/>
                <a:ea typeface="Consolas" pitchFamily="34" charset="-122"/>
                <a:cs typeface="Consolas" pitchFamily="34" charset="-120"/>
              </a:rPr>
              <a:t>rectangle_area = calculate_area(5, 3)</a:t>
            </a:r>
            <a:endParaRPr lang="en-US" sz="1050" dirty="0"/>
          </a:p>
          <a:p>
            <a:pPr algn="l" indent="0" marL="0">
              <a:lnSpc>
                <a:spcPts val="1750"/>
              </a:lnSpc>
              <a:buNone/>
            </a:pPr>
            <a:r>
              <a:rPr lang="en-US" sz="1050" dirty="0">
                <a:solidFill>
                  <a:srgbClr val="4C4C4D"/>
                </a:solidFill>
                <a:highlight>
                  <a:srgbClr val="CCD7FF"/>
                </a:highlight>
                <a:latin typeface="Consolas" pitchFamily="34" charset="0"/>
                <a:ea typeface="Consolas" pitchFamily="34" charset="-122"/>
                <a:cs typeface="Consolas" pitchFamily="34" charset="-120"/>
              </a:rPr>
              <a:t>print("Rectangle Area:", rectangle_area)</a:t>
            </a:r>
            <a:endParaRPr lang="en-US" sz="1050" dirty="0"/>
          </a:p>
          <a:p>
            <a:pPr algn="l" indent="0" marL="0">
              <a:lnSpc>
                <a:spcPts val="1750"/>
              </a:lnSpc>
              <a:buNone/>
            </a:pPr>
            <a:endParaRPr lang="en-US" sz="1050" dirty="0"/>
          </a:p>
          <a:p>
            <a:pPr algn="l" indent="0" marL="0">
              <a:lnSpc>
                <a:spcPts val="1750"/>
              </a:lnSpc>
              <a:buNone/>
            </a:pPr>
            <a:r>
              <a:rPr lang="en-US" sz="1050" dirty="0">
                <a:solidFill>
                  <a:srgbClr val="4C4C4D"/>
                </a:solidFill>
                <a:highlight>
                  <a:srgbClr val="CCD7FF"/>
                </a:highlight>
                <a:latin typeface="Consolas" pitchFamily="34" charset="0"/>
                <a:ea typeface="Consolas" pitchFamily="34" charset="-122"/>
                <a:cs typeface="Consolas" pitchFamily="34" charset="-120"/>
              </a:rPr>
              <a:t>square_area = calculate_area(4, 4)</a:t>
            </a:r>
            <a:endParaRPr lang="en-US" sz="1050" dirty="0"/>
          </a:p>
          <a:p>
            <a:pPr algn="l" indent="0" marL="0">
              <a:lnSpc>
                <a:spcPts val="1750"/>
              </a:lnSpc>
              <a:buNone/>
            </a:pPr>
            <a:r>
              <a:rPr lang="en-US" sz="1050" dirty="0">
                <a:solidFill>
                  <a:srgbClr val="4C4C4D"/>
                </a:solidFill>
                <a:highlight>
                  <a:srgbClr val="CCD7FF"/>
                </a:highlight>
                <a:latin typeface="Consolas" pitchFamily="34" charset="0"/>
                <a:ea typeface="Consolas" pitchFamily="34" charset="-122"/>
                <a:cs typeface="Consolas" pitchFamily="34" charset="-120"/>
              </a:rPr>
              <a:t>print("Square Area:", square_area)</a:t>
            </a:r>
            <a:endParaRPr lang="en-US" sz="10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495062" y="503873"/>
            <a:ext cx="3536394" cy="441960"/>
          </a:xfrm>
          <a:prstGeom prst="rect">
            <a:avLst/>
          </a:prstGeom>
          <a:noFill/>
          <a:ln/>
        </p:spPr>
        <p:txBody>
          <a:bodyPr wrap="none" lIns="0" tIns="0" rIns="0" bIns="0" rtlCol="0" anchor="t"/>
          <a:lstStyle/>
          <a:p>
            <a:pPr indent="0" marL="0">
              <a:lnSpc>
                <a:spcPts val="3450"/>
              </a:lnSpc>
              <a:buNone/>
            </a:pPr>
            <a:r>
              <a:rPr lang="en-US" sz="2750" dirty="0">
                <a:solidFill>
                  <a:srgbClr val="152D47"/>
                </a:solidFill>
                <a:latin typeface="Crimson Pro Semi Bold" pitchFamily="34" charset="0"/>
                <a:ea typeface="Crimson Pro Semi Bold" pitchFamily="34" charset="-122"/>
                <a:cs typeface="Crimson Pro Semi Bold" pitchFamily="34" charset="-120"/>
              </a:rPr>
              <a:t>Anatomy of a Function</a:t>
            </a:r>
            <a:endParaRPr lang="en-US" sz="2750" dirty="0"/>
          </a:p>
        </p:txBody>
      </p:sp>
      <p:sp>
        <p:nvSpPr>
          <p:cNvPr id="3" name="Text 1"/>
          <p:cNvSpPr/>
          <p:nvPr/>
        </p:nvSpPr>
        <p:spPr>
          <a:xfrm>
            <a:off x="495062" y="1285280"/>
            <a:ext cx="6647617" cy="904875"/>
          </a:xfrm>
          <a:prstGeom prst="rect">
            <a:avLst/>
          </a:prstGeom>
          <a:noFill/>
          <a:ln/>
        </p:spPr>
        <p:txBody>
          <a:bodyPr wrap="square" lIns="0" tIns="0" rIns="0" bIns="0" rtlCol="0" anchor="t"/>
          <a:lstStyle/>
          <a:p>
            <a:pPr indent="0" marL="0">
              <a:lnSpc>
                <a:spcPts val="1750"/>
              </a:lnSpc>
              <a:buNone/>
            </a:pPr>
            <a:r>
              <a:rPr lang="en-US" sz="1100" dirty="0">
                <a:solidFill>
                  <a:srgbClr val="4C4C4D"/>
                </a:solidFill>
                <a:latin typeface="Heebo" pitchFamily="34" charset="0"/>
                <a:ea typeface="Heebo" pitchFamily="34" charset="-122"/>
                <a:cs typeface="Heebo" pitchFamily="34" charset="-120"/>
              </a:rPr>
              <a:t>Functions are defined using the 'def' keyword, followed by the function name, parentheses, and a colon. The code block within the function is indented. This indented code block contains the instructions for the function to execute. When a function is called, its instructions are executed, and any results are returned to the caller.</a:t>
            </a:r>
            <a:endParaRPr lang="en-US" sz="1100" dirty="0"/>
          </a:p>
        </p:txBody>
      </p:sp>
      <p:sp>
        <p:nvSpPr>
          <p:cNvPr id="4" name="Text 2"/>
          <p:cNvSpPr/>
          <p:nvPr/>
        </p:nvSpPr>
        <p:spPr>
          <a:xfrm>
            <a:off x="495062" y="2317433"/>
            <a:ext cx="6647617" cy="678656"/>
          </a:xfrm>
          <a:prstGeom prst="rect">
            <a:avLst/>
          </a:prstGeom>
          <a:noFill/>
          <a:ln/>
        </p:spPr>
        <p:txBody>
          <a:bodyPr wrap="square" lIns="0" tIns="0" rIns="0" bIns="0" rtlCol="0" anchor="t"/>
          <a:lstStyle/>
          <a:p>
            <a:pPr indent="0" marL="0">
              <a:lnSpc>
                <a:spcPts val="1750"/>
              </a:lnSpc>
              <a:buNone/>
            </a:pPr>
            <a:r>
              <a:rPr lang="en-US" sz="1100" dirty="0">
                <a:solidFill>
                  <a:srgbClr val="4C4C4D"/>
                </a:solidFill>
                <a:latin typeface="Heebo" pitchFamily="34" charset="0"/>
                <a:ea typeface="Heebo" pitchFamily="34" charset="-122"/>
                <a:cs typeface="Heebo" pitchFamily="34" charset="-120"/>
              </a:rPr>
              <a:t>Functions make code more modular and reusable. They improve code organization and readability. Functions break down complex tasks into smaller, manageable units. Functions can be called multiple times from different parts of the program, eliminating the need for repeated code.</a:t>
            </a:r>
            <a:endParaRPr lang="en-US" sz="1100" dirty="0"/>
          </a:p>
        </p:txBody>
      </p:sp>
      <p:sp>
        <p:nvSpPr>
          <p:cNvPr id="5" name="Text 3"/>
          <p:cNvSpPr/>
          <p:nvPr/>
        </p:nvSpPr>
        <p:spPr>
          <a:xfrm>
            <a:off x="495062" y="3123367"/>
            <a:ext cx="6647617" cy="226219"/>
          </a:xfrm>
          <a:prstGeom prst="rect">
            <a:avLst/>
          </a:prstGeom>
          <a:noFill/>
          <a:ln/>
        </p:spPr>
        <p:txBody>
          <a:bodyPr wrap="none" lIns="0" tIns="0" rIns="0" bIns="0" rtlCol="0" anchor="t"/>
          <a:lstStyle/>
          <a:p>
            <a:pPr indent="0" marL="0">
              <a:lnSpc>
                <a:spcPts val="1750"/>
              </a:lnSpc>
              <a:buNone/>
            </a:pPr>
            <a:r>
              <a:rPr lang="en-US" sz="1100" dirty="0">
                <a:solidFill>
                  <a:srgbClr val="4C4C4D"/>
                </a:solidFill>
                <a:latin typeface="Heebo" pitchFamily="34" charset="0"/>
                <a:ea typeface="Heebo" pitchFamily="34" charset="-122"/>
                <a:cs typeface="Heebo" pitchFamily="34" charset="-120"/>
              </a:rPr>
              <a:t>Here is an example of a simple function that adds two numbers together:</a:t>
            </a:r>
            <a:endParaRPr lang="en-US" sz="1100" dirty="0"/>
          </a:p>
        </p:txBody>
      </p:sp>
      <p:sp>
        <p:nvSpPr>
          <p:cNvPr id="6" name="Shape 4"/>
          <p:cNvSpPr/>
          <p:nvPr/>
        </p:nvSpPr>
        <p:spPr>
          <a:xfrm>
            <a:off x="495062" y="3508653"/>
            <a:ext cx="6647617" cy="4057888"/>
          </a:xfrm>
          <a:prstGeom prst="roundRect">
            <a:avLst>
              <a:gd name="adj" fmla="val 523"/>
            </a:avLst>
          </a:prstGeom>
          <a:solidFill>
            <a:srgbClr val="CCD7FF"/>
          </a:solidFill>
          <a:ln/>
        </p:spPr>
      </p:sp>
      <p:sp>
        <p:nvSpPr>
          <p:cNvPr id="7" name="Shape 5"/>
          <p:cNvSpPr/>
          <p:nvPr/>
        </p:nvSpPr>
        <p:spPr>
          <a:xfrm>
            <a:off x="488037" y="3508653"/>
            <a:ext cx="6661666" cy="4057888"/>
          </a:xfrm>
          <a:prstGeom prst="roundRect">
            <a:avLst>
              <a:gd name="adj" fmla="val 523"/>
            </a:avLst>
          </a:prstGeom>
          <a:solidFill>
            <a:srgbClr val="CCD7FF"/>
          </a:solidFill>
          <a:ln/>
        </p:spPr>
      </p:sp>
      <p:sp>
        <p:nvSpPr>
          <p:cNvPr id="8" name="Text 6"/>
          <p:cNvSpPr/>
          <p:nvPr/>
        </p:nvSpPr>
        <p:spPr>
          <a:xfrm>
            <a:off x="629483" y="3614738"/>
            <a:ext cx="6378773" cy="3845719"/>
          </a:xfrm>
          <a:prstGeom prst="rect">
            <a:avLst/>
          </a:prstGeom>
          <a:noFill/>
          <a:ln/>
        </p:spPr>
        <p:txBody>
          <a:bodyPr wrap="square" lIns="0" tIns="0" rIns="0" bIns="0" rtlCol="0" anchor="t"/>
          <a:lstStyle/>
          <a:p>
            <a:pPr indent="0" marL="0">
              <a:lnSpc>
                <a:spcPts val="1750"/>
              </a:lnSpc>
              <a:buNone/>
            </a:pPr>
            <a:r>
              <a:rPr lang="en-US" sz="1100" dirty="0">
                <a:solidFill>
                  <a:srgbClr val="4C4C4D"/>
                </a:solidFill>
                <a:highlight>
                  <a:srgbClr val="CCD7FF"/>
                </a:highlight>
                <a:latin typeface="Consolas" pitchFamily="34" charset="0"/>
                <a:ea typeface="Consolas" pitchFamily="34" charset="-122"/>
                <a:cs typeface="Consolas" pitchFamily="34" charset="-120"/>
              </a:rPr>
              <a:t>def add_numbers(a, b):</a:t>
            </a:r>
            <a:endParaRPr lang="en-US" sz="1100" dirty="0"/>
          </a:p>
          <a:p>
            <a:pPr indent="0" marL="0">
              <a:lnSpc>
                <a:spcPts val="1750"/>
              </a:lnSpc>
              <a:buNone/>
            </a:pPr>
            <a:r>
              <a:rPr lang="en-US" sz="1100" dirty="0">
                <a:solidFill>
                  <a:srgbClr val="4C4C4D"/>
                </a:solidFill>
                <a:highlight>
                  <a:srgbClr val="CCD7FF"/>
                </a:highlight>
                <a:latin typeface="Consolas" pitchFamily="34" charset="0"/>
                <a:ea typeface="Consolas" pitchFamily="34" charset="-122"/>
                <a:cs typeface="Consolas" pitchFamily="34" charset="-120"/>
              </a:rPr>
              <a:t>  """Adds two numbers together.</a:t>
            </a:r>
            <a:endParaRPr lang="en-US" sz="1100" dirty="0"/>
          </a:p>
          <a:p>
            <a:pPr indent="0" marL="0">
              <a:lnSpc>
                <a:spcPts val="1750"/>
              </a:lnSpc>
              <a:buNone/>
            </a:pPr>
            <a:r>
              <a:rPr lang="en-US" sz="1100" dirty="0">
                <a:solidFill>
                  <a:srgbClr val="4C4C4D"/>
                </a:solidFill>
                <a:highlight>
                  <a:srgbClr val="CCD7FF"/>
                </a:highlight>
                <a:latin typeface="Consolas" pitchFamily="34" charset="0"/>
                <a:ea typeface="Consolas" pitchFamily="34" charset="-122"/>
                <a:cs typeface="Consolas" pitchFamily="34" charset="-120"/>
              </a:rPr>
              <a:t>  </a:t>
            </a:r>
            <a:endParaRPr lang="en-US" sz="1100" dirty="0"/>
          </a:p>
          <a:p>
            <a:pPr indent="0" marL="0">
              <a:lnSpc>
                <a:spcPts val="1750"/>
              </a:lnSpc>
              <a:buNone/>
            </a:pPr>
            <a:r>
              <a:rPr lang="en-US" sz="1100" dirty="0">
                <a:solidFill>
                  <a:srgbClr val="4C4C4D"/>
                </a:solidFill>
                <a:highlight>
                  <a:srgbClr val="CCD7FF"/>
                </a:highlight>
                <a:latin typeface="Consolas" pitchFamily="34" charset="0"/>
                <a:ea typeface="Consolas" pitchFamily="34" charset="-122"/>
                <a:cs typeface="Consolas" pitchFamily="34" charset="-120"/>
              </a:rPr>
              <a:t>  Args:</a:t>
            </a:r>
            <a:endParaRPr lang="en-US" sz="1100" dirty="0"/>
          </a:p>
          <a:p>
            <a:pPr indent="0" marL="0">
              <a:lnSpc>
                <a:spcPts val="1750"/>
              </a:lnSpc>
              <a:buNone/>
            </a:pPr>
            <a:r>
              <a:rPr lang="en-US" sz="1100" dirty="0">
                <a:solidFill>
                  <a:srgbClr val="4C4C4D"/>
                </a:solidFill>
                <a:highlight>
                  <a:srgbClr val="CCD7FF"/>
                </a:highlight>
                <a:latin typeface="Consolas" pitchFamily="34" charset="0"/>
                <a:ea typeface="Consolas" pitchFamily="34" charset="-122"/>
                <a:cs typeface="Consolas" pitchFamily="34" charset="-120"/>
              </a:rPr>
              <a:t>    a: The first number.</a:t>
            </a:r>
            <a:endParaRPr lang="en-US" sz="1100" dirty="0"/>
          </a:p>
          <a:p>
            <a:pPr indent="0" marL="0">
              <a:lnSpc>
                <a:spcPts val="1750"/>
              </a:lnSpc>
              <a:buNone/>
            </a:pPr>
            <a:r>
              <a:rPr lang="en-US" sz="1100" dirty="0">
                <a:solidFill>
                  <a:srgbClr val="4C4C4D"/>
                </a:solidFill>
                <a:highlight>
                  <a:srgbClr val="CCD7FF"/>
                </a:highlight>
                <a:latin typeface="Consolas" pitchFamily="34" charset="0"/>
                <a:ea typeface="Consolas" pitchFamily="34" charset="-122"/>
                <a:cs typeface="Consolas" pitchFamily="34" charset="-120"/>
              </a:rPr>
              <a:t>    b: The second number.</a:t>
            </a:r>
            <a:endParaRPr lang="en-US" sz="1100" dirty="0"/>
          </a:p>
          <a:p>
            <a:pPr indent="0" marL="0">
              <a:lnSpc>
                <a:spcPts val="1750"/>
              </a:lnSpc>
              <a:buNone/>
            </a:pPr>
            <a:r>
              <a:rPr lang="en-US" sz="1100" dirty="0">
                <a:solidFill>
                  <a:srgbClr val="4C4C4D"/>
                </a:solidFill>
                <a:highlight>
                  <a:srgbClr val="CCD7FF"/>
                </a:highlight>
                <a:latin typeface="Consolas" pitchFamily="34" charset="0"/>
                <a:ea typeface="Consolas" pitchFamily="34" charset="-122"/>
                <a:cs typeface="Consolas" pitchFamily="34" charset="-120"/>
              </a:rPr>
              <a:t>  </a:t>
            </a:r>
            <a:endParaRPr lang="en-US" sz="1100" dirty="0"/>
          </a:p>
          <a:p>
            <a:pPr indent="0" marL="0">
              <a:lnSpc>
                <a:spcPts val="1750"/>
              </a:lnSpc>
              <a:buNone/>
            </a:pPr>
            <a:r>
              <a:rPr lang="en-US" sz="1100" dirty="0">
                <a:solidFill>
                  <a:srgbClr val="4C4C4D"/>
                </a:solidFill>
                <a:highlight>
                  <a:srgbClr val="CCD7FF"/>
                </a:highlight>
                <a:latin typeface="Consolas" pitchFamily="34" charset="0"/>
                <a:ea typeface="Consolas" pitchFamily="34" charset="-122"/>
                <a:cs typeface="Consolas" pitchFamily="34" charset="-120"/>
              </a:rPr>
              <a:t>  Returns:</a:t>
            </a:r>
            <a:endParaRPr lang="en-US" sz="1100" dirty="0"/>
          </a:p>
          <a:p>
            <a:pPr indent="0" marL="0">
              <a:lnSpc>
                <a:spcPts val="1750"/>
              </a:lnSpc>
              <a:buNone/>
            </a:pPr>
            <a:r>
              <a:rPr lang="en-US" sz="1100" dirty="0">
                <a:solidFill>
                  <a:srgbClr val="4C4C4D"/>
                </a:solidFill>
                <a:highlight>
                  <a:srgbClr val="CCD7FF"/>
                </a:highlight>
                <a:latin typeface="Consolas" pitchFamily="34" charset="0"/>
                <a:ea typeface="Consolas" pitchFamily="34" charset="-122"/>
                <a:cs typeface="Consolas" pitchFamily="34" charset="-120"/>
              </a:rPr>
              <a:t>    The sum of a and b.</a:t>
            </a:r>
            <a:endParaRPr lang="en-US" sz="1100" dirty="0"/>
          </a:p>
          <a:p>
            <a:pPr indent="0" marL="0">
              <a:lnSpc>
                <a:spcPts val="1750"/>
              </a:lnSpc>
              <a:buNone/>
            </a:pPr>
            <a:r>
              <a:rPr lang="en-US" sz="1100" dirty="0">
                <a:solidFill>
                  <a:srgbClr val="4C4C4D"/>
                </a:solidFill>
                <a:highlight>
                  <a:srgbClr val="CCD7FF"/>
                </a:highlight>
                <a:latin typeface="Consolas" pitchFamily="34" charset="0"/>
                <a:ea typeface="Consolas" pitchFamily="34" charset="-122"/>
                <a:cs typeface="Consolas" pitchFamily="34" charset="-120"/>
              </a:rPr>
              <a:t>  """</a:t>
            </a:r>
            <a:endParaRPr lang="en-US" sz="1100" dirty="0"/>
          </a:p>
          <a:p>
            <a:pPr indent="0" marL="0">
              <a:lnSpc>
                <a:spcPts val="1750"/>
              </a:lnSpc>
              <a:buNone/>
            </a:pPr>
            <a:r>
              <a:rPr lang="en-US" sz="1100" dirty="0">
                <a:solidFill>
                  <a:srgbClr val="4C4C4D"/>
                </a:solidFill>
                <a:highlight>
                  <a:srgbClr val="CCD7FF"/>
                </a:highlight>
                <a:latin typeface="Consolas" pitchFamily="34" charset="0"/>
                <a:ea typeface="Consolas" pitchFamily="34" charset="-122"/>
                <a:cs typeface="Consolas" pitchFamily="34" charset="-120"/>
              </a:rPr>
              <a:t>  return a + b</a:t>
            </a:r>
            <a:endParaRPr lang="en-US" sz="1100" dirty="0"/>
          </a:p>
          <a:p>
            <a:pPr indent="0" marL="0">
              <a:lnSpc>
                <a:spcPts val="1750"/>
              </a:lnSpc>
              <a:buNone/>
            </a:pPr>
            <a:endParaRPr lang="en-US" sz="1100" dirty="0"/>
          </a:p>
          <a:p>
            <a:pPr indent="0" marL="0">
              <a:lnSpc>
                <a:spcPts val="1750"/>
              </a:lnSpc>
              <a:buNone/>
            </a:pPr>
            <a:r>
              <a:rPr lang="en-US" sz="1100" dirty="0">
                <a:solidFill>
                  <a:srgbClr val="4C4C4D"/>
                </a:solidFill>
                <a:highlight>
                  <a:srgbClr val="CCD7FF"/>
                </a:highlight>
                <a:latin typeface="Consolas" pitchFamily="34" charset="0"/>
                <a:ea typeface="Consolas" pitchFamily="34" charset="-122"/>
                <a:cs typeface="Consolas" pitchFamily="34" charset="-120"/>
              </a:rPr>
              <a:t># Call the function</a:t>
            </a:r>
            <a:endParaRPr lang="en-US" sz="1100" dirty="0"/>
          </a:p>
          <a:p>
            <a:pPr indent="0" marL="0">
              <a:lnSpc>
                <a:spcPts val="1750"/>
              </a:lnSpc>
              <a:buNone/>
            </a:pPr>
            <a:r>
              <a:rPr lang="en-US" sz="1100" dirty="0">
                <a:solidFill>
                  <a:srgbClr val="4C4C4D"/>
                </a:solidFill>
                <a:highlight>
                  <a:srgbClr val="CCD7FF"/>
                </a:highlight>
                <a:latin typeface="Consolas" pitchFamily="34" charset="0"/>
                <a:ea typeface="Consolas" pitchFamily="34" charset="-122"/>
                <a:cs typeface="Consolas" pitchFamily="34" charset="-120"/>
              </a:rPr>
              <a:t>result = add_numbers(3, 5)</a:t>
            </a:r>
            <a:endParaRPr lang="en-US" sz="1100" dirty="0"/>
          </a:p>
          <a:p>
            <a:pPr indent="0" marL="0">
              <a:lnSpc>
                <a:spcPts val="1750"/>
              </a:lnSpc>
              <a:buNone/>
            </a:pPr>
            <a:endParaRPr lang="en-US" sz="1100" dirty="0"/>
          </a:p>
          <a:p>
            <a:pPr indent="0" marL="0">
              <a:lnSpc>
                <a:spcPts val="1750"/>
              </a:lnSpc>
              <a:buNone/>
            </a:pPr>
            <a:r>
              <a:rPr lang="en-US" sz="1100" dirty="0">
                <a:solidFill>
                  <a:srgbClr val="4C4C4D"/>
                </a:solidFill>
                <a:highlight>
                  <a:srgbClr val="CCD7FF"/>
                </a:highlight>
                <a:latin typeface="Consolas" pitchFamily="34" charset="0"/>
                <a:ea typeface="Consolas" pitchFamily="34" charset="-122"/>
                <a:cs typeface="Consolas" pitchFamily="34" charset="-120"/>
              </a:rPr>
              <a:t># Print the result</a:t>
            </a:r>
            <a:endParaRPr lang="en-US" sz="1100" dirty="0"/>
          </a:p>
          <a:p>
            <a:pPr indent="0" marL="0">
              <a:lnSpc>
                <a:spcPts val="1750"/>
              </a:lnSpc>
              <a:buNone/>
            </a:pPr>
            <a:r>
              <a:rPr lang="en-US" sz="1100" dirty="0">
                <a:solidFill>
                  <a:srgbClr val="4C4C4D"/>
                </a:solidFill>
                <a:highlight>
                  <a:srgbClr val="CCD7FF"/>
                </a:highlight>
                <a:latin typeface="Consolas" pitchFamily="34" charset="0"/>
                <a:ea typeface="Consolas" pitchFamily="34" charset="-122"/>
                <a:cs typeface="Consolas" pitchFamily="34" charset="-120"/>
              </a:rPr>
              <a:t>print(result)</a:t>
            </a:r>
            <a:endParaRPr lang="en-US" sz="1100" dirty="0"/>
          </a:p>
        </p:txBody>
      </p:sp>
      <p:pic>
        <p:nvPicPr>
          <p:cNvPr id="9" name="Image 0" descr="preencoded.png">    </p:cNvPr>
          <p:cNvPicPr>
            <a:picLocks noChangeAspect="1"/>
          </p:cNvPicPr>
          <p:nvPr/>
        </p:nvPicPr>
        <p:blipFill>
          <a:blip r:embed="rId1"/>
          <a:stretch>
            <a:fillRect/>
          </a:stretch>
        </p:blipFill>
        <p:spPr>
          <a:xfrm>
            <a:off x="7495342" y="1317069"/>
            <a:ext cx="6647617" cy="4985623"/>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2680216"/>
            <a:ext cx="5670590" cy="708779"/>
          </a:xfrm>
          <a:prstGeom prst="rect">
            <a:avLst/>
          </a:prstGeom>
          <a:noFill/>
          <a:ln/>
        </p:spPr>
        <p:txBody>
          <a:bodyPr wrap="none" lIns="0" tIns="0" rIns="0" bIns="0" rtlCol="0" anchor="t"/>
          <a:lstStyle/>
          <a:p>
            <a:pPr indent="0" marL="0">
              <a:lnSpc>
                <a:spcPts val="5550"/>
              </a:lnSpc>
              <a:buNone/>
            </a:pPr>
            <a:r>
              <a:rPr lang="en-US" sz="4450" dirty="0">
                <a:solidFill>
                  <a:srgbClr val="152D47"/>
                </a:solidFill>
                <a:latin typeface="Crimson Pro Semi Bold" pitchFamily="34" charset="0"/>
                <a:ea typeface="Crimson Pro Semi Bold" pitchFamily="34" charset="-122"/>
                <a:cs typeface="Crimson Pro Semi Bold" pitchFamily="34" charset="-120"/>
              </a:rPr>
              <a:t>Built-In Functions</a:t>
            </a:r>
            <a:endParaRPr lang="en-US" sz="4450" dirty="0"/>
          </a:p>
        </p:txBody>
      </p:sp>
      <p:sp>
        <p:nvSpPr>
          <p:cNvPr id="3" name="Text 1"/>
          <p:cNvSpPr/>
          <p:nvPr/>
        </p:nvSpPr>
        <p:spPr>
          <a:xfrm>
            <a:off x="793790" y="3842623"/>
            <a:ext cx="13042821" cy="725805"/>
          </a:xfrm>
          <a:prstGeom prst="rect">
            <a:avLst/>
          </a:prstGeom>
          <a:noFill/>
          <a:ln/>
        </p:spPr>
        <p:txBody>
          <a:bodyPr wrap="square" lIns="0" tIns="0" rIns="0" bIns="0" rtlCol="0" anchor="t"/>
          <a:lstStyle/>
          <a:p>
            <a:pPr indent="0" marL="0">
              <a:lnSpc>
                <a:spcPts val="2850"/>
              </a:lnSpc>
              <a:buNone/>
            </a:pPr>
            <a:r>
              <a:rPr lang="en-US" sz="1750" dirty="0">
                <a:solidFill>
                  <a:srgbClr val="4C4C4D"/>
                </a:solidFill>
                <a:latin typeface="Heebo" pitchFamily="34" charset="0"/>
                <a:ea typeface="Heebo" pitchFamily="34" charset="-122"/>
                <a:cs typeface="Heebo" pitchFamily="34" charset="-120"/>
              </a:rPr>
              <a:t>Python comes with a set of built-in functions that are ready to use. These functions perform common tasks, making your coding easier and faster. They save you from writing the same code repeatedly.</a:t>
            </a:r>
            <a:endParaRPr lang="en-US" sz="1750" dirty="0"/>
          </a:p>
        </p:txBody>
      </p:sp>
      <p:sp>
        <p:nvSpPr>
          <p:cNvPr id="4" name="Text 2"/>
          <p:cNvSpPr/>
          <p:nvPr/>
        </p:nvSpPr>
        <p:spPr>
          <a:xfrm>
            <a:off x="793790" y="4823579"/>
            <a:ext cx="13042821" cy="725805"/>
          </a:xfrm>
          <a:prstGeom prst="rect">
            <a:avLst/>
          </a:prstGeom>
          <a:noFill/>
          <a:ln/>
        </p:spPr>
        <p:txBody>
          <a:bodyPr wrap="square" lIns="0" tIns="0" rIns="0" bIns="0" rtlCol="0" anchor="t"/>
          <a:lstStyle/>
          <a:p>
            <a:pPr indent="0" marL="0">
              <a:lnSpc>
                <a:spcPts val="2850"/>
              </a:lnSpc>
              <a:buNone/>
            </a:pPr>
            <a:r>
              <a:rPr lang="en-US" sz="1750" dirty="0">
                <a:solidFill>
                  <a:srgbClr val="4C4C4D"/>
                </a:solidFill>
                <a:latin typeface="Heebo" pitchFamily="34" charset="0"/>
                <a:ea typeface="Heebo" pitchFamily="34" charset="-122"/>
                <a:cs typeface="Heebo" pitchFamily="34" charset="-120"/>
              </a:rPr>
              <a:t>Built-in functions cover a wide range of operations, including data manipulation, calculations, string handling, input/output, and more. They are essential tools for any Python developer, helping you write efficient and effective code.</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633532" y="499586"/>
            <a:ext cx="6624876" cy="565666"/>
          </a:xfrm>
          <a:prstGeom prst="rect">
            <a:avLst/>
          </a:prstGeom>
          <a:noFill/>
          <a:ln/>
        </p:spPr>
        <p:txBody>
          <a:bodyPr wrap="none" lIns="0" tIns="0" rIns="0" bIns="0" rtlCol="0" anchor="t"/>
          <a:lstStyle/>
          <a:p>
            <a:pPr indent="0" marL="0">
              <a:lnSpc>
                <a:spcPts val="4450"/>
              </a:lnSpc>
              <a:buNone/>
            </a:pPr>
            <a:r>
              <a:rPr lang="en-US" sz="3550" dirty="0">
                <a:solidFill>
                  <a:srgbClr val="152D47"/>
                </a:solidFill>
                <a:latin typeface="Crimson Pro Semi Bold" pitchFamily="34" charset="0"/>
                <a:ea typeface="Crimson Pro Semi Bold" pitchFamily="34" charset="-122"/>
                <a:cs typeface="Crimson Pro Semi Bold" pitchFamily="34" charset="-120"/>
              </a:rPr>
              <a:t>Commonly Used Built-In Functions</a:t>
            </a:r>
            <a:endParaRPr lang="en-US" sz="3550" dirty="0"/>
          </a:p>
        </p:txBody>
      </p:sp>
      <p:sp>
        <p:nvSpPr>
          <p:cNvPr id="3" name="Shape 1"/>
          <p:cNvSpPr/>
          <p:nvPr/>
        </p:nvSpPr>
        <p:spPr>
          <a:xfrm>
            <a:off x="633532" y="1630799"/>
            <a:ext cx="407313" cy="407313"/>
          </a:xfrm>
          <a:prstGeom prst="roundRect">
            <a:avLst>
              <a:gd name="adj" fmla="val 6667"/>
            </a:avLst>
          </a:prstGeom>
          <a:solidFill>
            <a:srgbClr val="F2EEEE"/>
          </a:solidFill>
          <a:ln/>
        </p:spPr>
      </p:sp>
      <p:sp>
        <p:nvSpPr>
          <p:cNvPr id="4" name="Text 2"/>
          <p:cNvSpPr/>
          <p:nvPr/>
        </p:nvSpPr>
        <p:spPr>
          <a:xfrm>
            <a:off x="788670" y="1698665"/>
            <a:ext cx="97036" cy="271582"/>
          </a:xfrm>
          <a:prstGeom prst="rect">
            <a:avLst/>
          </a:prstGeom>
          <a:noFill/>
          <a:ln/>
        </p:spPr>
        <p:txBody>
          <a:bodyPr wrap="none" lIns="0" tIns="0" rIns="0" bIns="0" rtlCol="0" anchor="t"/>
          <a:lstStyle/>
          <a:p>
            <a:pPr algn="ctr" indent="0" marL="0">
              <a:lnSpc>
                <a:spcPts val="2100"/>
              </a:lnSpc>
              <a:buNone/>
            </a:pPr>
            <a:r>
              <a:rPr lang="en-US" sz="2100" dirty="0">
                <a:solidFill>
                  <a:srgbClr val="4C4C4D"/>
                </a:solidFill>
                <a:latin typeface="Crimson Pro Semi Bold" pitchFamily="34" charset="0"/>
                <a:ea typeface="Crimson Pro Semi Bold" pitchFamily="34" charset="-122"/>
                <a:cs typeface="Crimson Pro Semi Bold" pitchFamily="34" charset="-120"/>
              </a:rPr>
              <a:t>1</a:t>
            </a:r>
            <a:endParaRPr lang="en-US" sz="2100" dirty="0"/>
          </a:p>
        </p:txBody>
      </p:sp>
      <p:sp>
        <p:nvSpPr>
          <p:cNvPr id="5" name="Text 3"/>
          <p:cNvSpPr/>
          <p:nvPr/>
        </p:nvSpPr>
        <p:spPr>
          <a:xfrm>
            <a:off x="1221819" y="1630799"/>
            <a:ext cx="2262902" cy="282893"/>
          </a:xfrm>
          <a:prstGeom prst="rect">
            <a:avLst/>
          </a:prstGeom>
          <a:noFill/>
          <a:ln/>
        </p:spPr>
        <p:txBody>
          <a:bodyPr wrap="none" lIns="0" tIns="0" rIns="0" bIns="0" rtlCol="0" anchor="t"/>
          <a:lstStyle/>
          <a:p>
            <a:pPr indent="0" marL="0">
              <a:lnSpc>
                <a:spcPts val="2200"/>
              </a:lnSpc>
              <a:buNone/>
            </a:pPr>
            <a:r>
              <a:rPr lang="en-US" sz="1750" dirty="0">
                <a:solidFill>
                  <a:srgbClr val="4C4C4D"/>
                </a:solidFill>
                <a:latin typeface="Crimson Pro Semi Bold" pitchFamily="34" charset="0"/>
                <a:ea typeface="Crimson Pro Semi Bold" pitchFamily="34" charset="-122"/>
                <a:cs typeface="Crimson Pro Semi Bold" pitchFamily="34" charset="-120"/>
              </a:rPr>
              <a:t>1. Input()</a:t>
            </a:r>
            <a:endParaRPr lang="en-US" sz="1750" dirty="0"/>
          </a:p>
        </p:txBody>
      </p:sp>
      <p:sp>
        <p:nvSpPr>
          <p:cNvPr id="6" name="Text 4"/>
          <p:cNvSpPr/>
          <p:nvPr/>
        </p:nvSpPr>
        <p:spPr>
          <a:xfrm>
            <a:off x="1221819" y="2022277"/>
            <a:ext cx="6002893" cy="289560"/>
          </a:xfrm>
          <a:prstGeom prst="rect">
            <a:avLst/>
          </a:prstGeom>
          <a:noFill/>
          <a:ln/>
        </p:spPr>
        <p:txBody>
          <a:bodyPr wrap="none" lIns="0" tIns="0" rIns="0" bIns="0" rtlCol="0" anchor="t"/>
          <a:lstStyle/>
          <a:p>
            <a:pPr indent="0" marL="0">
              <a:lnSpc>
                <a:spcPts val="2250"/>
              </a:lnSpc>
              <a:buNone/>
            </a:pPr>
            <a:r>
              <a:rPr lang="en-US" sz="1400" dirty="0">
                <a:solidFill>
                  <a:srgbClr val="4C4C4D"/>
                </a:solidFill>
                <a:latin typeface="Heebo" pitchFamily="34" charset="0"/>
                <a:ea typeface="Heebo" pitchFamily="34" charset="-122"/>
                <a:cs typeface="Heebo" pitchFamily="34" charset="-120"/>
              </a:rPr>
              <a:t>The `input()` function lets you get user input in your Python programs.</a:t>
            </a:r>
            <a:endParaRPr lang="en-US" sz="1400" dirty="0"/>
          </a:p>
        </p:txBody>
      </p:sp>
      <p:sp>
        <p:nvSpPr>
          <p:cNvPr id="7" name="Text 5"/>
          <p:cNvSpPr/>
          <p:nvPr/>
        </p:nvSpPr>
        <p:spPr>
          <a:xfrm>
            <a:off x="1221819" y="2420422"/>
            <a:ext cx="6002893" cy="289560"/>
          </a:xfrm>
          <a:prstGeom prst="rect">
            <a:avLst/>
          </a:prstGeom>
          <a:noFill/>
          <a:ln/>
        </p:spPr>
        <p:txBody>
          <a:bodyPr wrap="none" lIns="0" tIns="0" rIns="0" bIns="0" rtlCol="0" anchor="t"/>
          <a:lstStyle/>
          <a:p>
            <a:pPr indent="0" marL="0">
              <a:lnSpc>
                <a:spcPts val="2250"/>
              </a:lnSpc>
              <a:buNone/>
            </a:pPr>
            <a:r>
              <a:rPr lang="en-US" sz="1400" dirty="0">
                <a:solidFill>
                  <a:srgbClr val="4C4C4D"/>
                </a:solidFill>
                <a:latin typeface="Heebo" pitchFamily="34" charset="0"/>
                <a:ea typeface="Heebo" pitchFamily="34" charset="-122"/>
                <a:cs typeface="Heebo" pitchFamily="34" charset="-120"/>
              </a:rPr>
              <a:t>Example:</a:t>
            </a:r>
            <a:endParaRPr lang="en-US" sz="1400" dirty="0"/>
          </a:p>
        </p:txBody>
      </p:sp>
      <p:sp>
        <p:nvSpPr>
          <p:cNvPr id="8" name="Shape 6"/>
          <p:cNvSpPr/>
          <p:nvPr/>
        </p:nvSpPr>
        <p:spPr>
          <a:xfrm>
            <a:off x="1221819" y="2913578"/>
            <a:ext cx="6002893" cy="1140143"/>
          </a:xfrm>
          <a:prstGeom prst="roundRect">
            <a:avLst>
              <a:gd name="adj" fmla="val 2382"/>
            </a:avLst>
          </a:prstGeom>
          <a:solidFill>
            <a:srgbClr val="CCD7FF"/>
          </a:solidFill>
          <a:ln/>
        </p:spPr>
      </p:sp>
      <p:sp>
        <p:nvSpPr>
          <p:cNvPr id="9" name="Shape 7"/>
          <p:cNvSpPr/>
          <p:nvPr/>
        </p:nvSpPr>
        <p:spPr>
          <a:xfrm>
            <a:off x="1212771" y="2913578"/>
            <a:ext cx="6020991" cy="1140143"/>
          </a:xfrm>
          <a:prstGeom prst="roundRect">
            <a:avLst>
              <a:gd name="adj" fmla="val 2382"/>
            </a:avLst>
          </a:prstGeom>
          <a:solidFill>
            <a:srgbClr val="CCD7FF"/>
          </a:solidFill>
          <a:ln/>
        </p:spPr>
      </p:sp>
      <p:sp>
        <p:nvSpPr>
          <p:cNvPr id="10" name="Text 8"/>
          <p:cNvSpPr/>
          <p:nvPr/>
        </p:nvSpPr>
        <p:spPr>
          <a:xfrm>
            <a:off x="1393746" y="3049310"/>
            <a:ext cx="5659041" cy="868680"/>
          </a:xfrm>
          <a:prstGeom prst="rect">
            <a:avLst/>
          </a:prstGeom>
          <a:noFill/>
          <a:ln/>
        </p:spPr>
        <p:txBody>
          <a:bodyPr wrap="square" lIns="0" tIns="0" rIns="0" bIns="0" rtlCol="0" anchor="t"/>
          <a:lstStyle/>
          <a:p>
            <a:pPr indent="0" marL="0">
              <a:lnSpc>
                <a:spcPts val="2250"/>
              </a:lnSpc>
              <a:buNone/>
            </a:pPr>
            <a:r>
              <a:rPr lang="en-US" sz="1400" dirty="0">
                <a:solidFill>
                  <a:srgbClr val="4C4C4D"/>
                </a:solidFill>
                <a:highlight>
                  <a:srgbClr val="CCD7FF"/>
                </a:highlight>
                <a:latin typeface="Consolas" pitchFamily="34" charset="0"/>
                <a:ea typeface="Consolas" pitchFamily="34" charset="-122"/>
                <a:cs typeface="Consolas" pitchFamily="34" charset="-120"/>
              </a:rPr>
              <a:t>name = input("What is your name? ")
print("Hello,", name)
</a:t>
            </a:r>
            <a:endParaRPr lang="en-US" sz="1400" dirty="0"/>
          </a:p>
        </p:txBody>
      </p:sp>
      <p:sp>
        <p:nvSpPr>
          <p:cNvPr id="11" name="Shape 9"/>
          <p:cNvSpPr/>
          <p:nvPr/>
        </p:nvSpPr>
        <p:spPr>
          <a:xfrm>
            <a:off x="7405688" y="1630799"/>
            <a:ext cx="407313" cy="407313"/>
          </a:xfrm>
          <a:prstGeom prst="roundRect">
            <a:avLst>
              <a:gd name="adj" fmla="val 6667"/>
            </a:avLst>
          </a:prstGeom>
          <a:solidFill>
            <a:srgbClr val="F2EEEE"/>
          </a:solidFill>
          <a:ln/>
        </p:spPr>
      </p:sp>
      <p:sp>
        <p:nvSpPr>
          <p:cNvPr id="12" name="Text 10"/>
          <p:cNvSpPr/>
          <p:nvPr/>
        </p:nvSpPr>
        <p:spPr>
          <a:xfrm>
            <a:off x="7541895" y="1698665"/>
            <a:ext cx="134779" cy="271582"/>
          </a:xfrm>
          <a:prstGeom prst="rect">
            <a:avLst/>
          </a:prstGeom>
          <a:noFill/>
          <a:ln/>
        </p:spPr>
        <p:txBody>
          <a:bodyPr wrap="none" lIns="0" tIns="0" rIns="0" bIns="0" rtlCol="0" anchor="t"/>
          <a:lstStyle/>
          <a:p>
            <a:pPr algn="ctr" indent="0" marL="0">
              <a:lnSpc>
                <a:spcPts val="2100"/>
              </a:lnSpc>
              <a:buNone/>
            </a:pPr>
            <a:r>
              <a:rPr lang="en-US" sz="2100" dirty="0">
                <a:solidFill>
                  <a:srgbClr val="4C4C4D"/>
                </a:solidFill>
                <a:latin typeface="Crimson Pro Semi Bold" pitchFamily="34" charset="0"/>
                <a:ea typeface="Crimson Pro Semi Bold" pitchFamily="34" charset="-122"/>
                <a:cs typeface="Crimson Pro Semi Bold" pitchFamily="34" charset="-120"/>
              </a:rPr>
              <a:t>2</a:t>
            </a:r>
            <a:endParaRPr lang="en-US" sz="2100" dirty="0"/>
          </a:p>
        </p:txBody>
      </p:sp>
      <p:sp>
        <p:nvSpPr>
          <p:cNvPr id="13" name="Text 11"/>
          <p:cNvSpPr/>
          <p:nvPr/>
        </p:nvSpPr>
        <p:spPr>
          <a:xfrm>
            <a:off x="7993975" y="1630799"/>
            <a:ext cx="2262902" cy="282893"/>
          </a:xfrm>
          <a:prstGeom prst="rect">
            <a:avLst/>
          </a:prstGeom>
          <a:noFill/>
          <a:ln/>
        </p:spPr>
        <p:txBody>
          <a:bodyPr wrap="none" lIns="0" tIns="0" rIns="0" bIns="0" rtlCol="0" anchor="t"/>
          <a:lstStyle/>
          <a:p>
            <a:pPr indent="0" marL="0">
              <a:lnSpc>
                <a:spcPts val="2200"/>
              </a:lnSpc>
              <a:buNone/>
            </a:pPr>
            <a:r>
              <a:rPr lang="en-US" sz="1750" dirty="0">
                <a:solidFill>
                  <a:srgbClr val="4C4C4D"/>
                </a:solidFill>
                <a:latin typeface="Crimson Pro Semi Bold" pitchFamily="34" charset="0"/>
                <a:ea typeface="Crimson Pro Semi Bold" pitchFamily="34" charset="-122"/>
                <a:cs typeface="Crimson Pro Semi Bold" pitchFamily="34" charset="-120"/>
              </a:rPr>
              <a:t>2. Print()</a:t>
            </a:r>
            <a:endParaRPr lang="en-US" sz="1750" dirty="0"/>
          </a:p>
        </p:txBody>
      </p:sp>
      <p:sp>
        <p:nvSpPr>
          <p:cNvPr id="14" name="Text 12"/>
          <p:cNvSpPr/>
          <p:nvPr/>
        </p:nvSpPr>
        <p:spPr>
          <a:xfrm>
            <a:off x="7993975" y="2022277"/>
            <a:ext cx="6002893" cy="579120"/>
          </a:xfrm>
          <a:prstGeom prst="rect">
            <a:avLst/>
          </a:prstGeom>
          <a:noFill/>
          <a:ln/>
        </p:spPr>
        <p:txBody>
          <a:bodyPr wrap="square" lIns="0" tIns="0" rIns="0" bIns="0" rtlCol="0" anchor="t"/>
          <a:lstStyle/>
          <a:p>
            <a:pPr indent="0" marL="0">
              <a:lnSpc>
                <a:spcPts val="2250"/>
              </a:lnSpc>
              <a:buNone/>
            </a:pPr>
            <a:r>
              <a:rPr lang="en-US" sz="1400" dirty="0">
                <a:solidFill>
                  <a:srgbClr val="4C4C4D"/>
                </a:solidFill>
                <a:latin typeface="Heebo" pitchFamily="34" charset="0"/>
                <a:ea typeface="Heebo" pitchFamily="34" charset="-122"/>
                <a:cs typeface="Heebo" pitchFamily="34" charset="-120"/>
              </a:rPr>
              <a:t>The `print()` function displays output on the screen. You can print messages, values, or results from your code.</a:t>
            </a:r>
            <a:endParaRPr lang="en-US" sz="1400" dirty="0"/>
          </a:p>
        </p:txBody>
      </p:sp>
      <p:sp>
        <p:nvSpPr>
          <p:cNvPr id="15" name="Text 13"/>
          <p:cNvSpPr/>
          <p:nvPr/>
        </p:nvSpPr>
        <p:spPr>
          <a:xfrm>
            <a:off x="7993975" y="2709982"/>
            <a:ext cx="6002893" cy="289560"/>
          </a:xfrm>
          <a:prstGeom prst="rect">
            <a:avLst/>
          </a:prstGeom>
          <a:noFill/>
          <a:ln/>
        </p:spPr>
        <p:txBody>
          <a:bodyPr wrap="none" lIns="0" tIns="0" rIns="0" bIns="0" rtlCol="0" anchor="t"/>
          <a:lstStyle/>
          <a:p>
            <a:pPr indent="0" marL="0">
              <a:lnSpc>
                <a:spcPts val="2250"/>
              </a:lnSpc>
              <a:buNone/>
            </a:pPr>
            <a:r>
              <a:rPr lang="en-US" sz="1400" dirty="0">
                <a:solidFill>
                  <a:srgbClr val="4C4C4D"/>
                </a:solidFill>
                <a:latin typeface="Heebo" pitchFamily="34" charset="0"/>
                <a:ea typeface="Heebo" pitchFamily="34" charset="-122"/>
                <a:cs typeface="Heebo" pitchFamily="34" charset="-120"/>
              </a:rPr>
              <a:t>Example:</a:t>
            </a:r>
            <a:endParaRPr lang="en-US" sz="1400" dirty="0"/>
          </a:p>
        </p:txBody>
      </p:sp>
      <p:sp>
        <p:nvSpPr>
          <p:cNvPr id="16" name="Shape 14"/>
          <p:cNvSpPr/>
          <p:nvPr/>
        </p:nvSpPr>
        <p:spPr>
          <a:xfrm>
            <a:off x="7993975" y="3203138"/>
            <a:ext cx="6002893" cy="1140143"/>
          </a:xfrm>
          <a:prstGeom prst="roundRect">
            <a:avLst>
              <a:gd name="adj" fmla="val 2382"/>
            </a:avLst>
          </a:prstGeom>
          <a:solidFill>
            <a:srgbClr val="CCD7FF"/>
          </a:solidFill>
          <a:ln/>
        </p:spPr>
      </p:sp>
      <p:sp>
        <p:nvSpPr>
          <p:cNvPr id="17" name="Shape 15"/>
          <p:cNvSpPr/>
          <p:nvPr/>
        </p:nvSpPr>
        <p:spPr>
          <a:xfrm>
            <a:off x="7984927" y="3203138"/>
            <a:ext cx="6020991" cy="1140143"/>
          </a:xfrm>
          <a:prstGeom prst="roundRect">
            <a:avLst>
              <a:gd name="adj" fmla="val 2382"/>
            </a:avLst>
          </a:prstGeom>
          <a:solidFill>
            <a:srgbClr val="CCD7FF"/>
          </a:solidFill>
          <a:ln/>
        </p:spPr>
      </p:sp>
      <p:sp>
        <p:nvSpPr>
          <p:cNvPr id="18" name="Text 16"/>
          <p:cNvSpPr/>
          <p:nvPr/>
        </p:nvSpPr>
        <p:spPr>
          <a:xfrm>
            <a:off x="8165902" y="3338870"/>
            <a:ext cx="5659041" cy="868680"/>
          </a:xfrm>
          <a:prstGeom prst="rect">
            <a:avLst/>
          </a:prstGeom>
          <a:noFill/>
          <a:ln/>
        </p:spPr>
        <p:txBody>
          <a:bodyPr wrap="square" lIns="0" tIns="0" rIns="0" bIns="0" rtlCol="0" anchor="t"/>
          <a:lstStyle/>
          <a:p>
            <a:pPr indent="0" marL="0">
              <a:lnSpc>
                <a:spcPts val="2250"/>
              </a:lnSpc>
              <a:buNone/>
            </a:pPr>
            <a:r>
              <a:rPr lang="en-US" sz="1400" dirty="0">
                <a:solidFill>
                  <a:srgbClr val="4C4C4D"/>
                </a:solidFill>
                <a:highlight>
                  <a:srgbClr val="CCD7FF"/>
                </a:highlight>
                <a:latin typeface="Consolas" pitchFamily="34" charset="0"/>
                <a:ea typeface="Consolas" pitchFamily="34" charset="-122"/>
                <a:cs typeface="Consolas" pitchFamily="34" charset="-120"/>
              </a:rPr>
              <a:t>age = 25
print("Your age is:", age)
</a:t>
            </a:r>
            <a:endParaRPr lang="en-US" sz="1400" dirty="0"/>
          </a:p>
        </p:txBody>
      </p:sp>
      <p:sp>
        <p:nvSpPr>
          <p:cNvPr id="19" name="Shape 17"/>
          <p:cNvSpPr/>
          <p:nvPr/>
        </p:nvSpPr>
        <p:spPr>
          <a:xfrm>
            <a:off x="633532" y="4727853"/>
            <a:ext cx="407313" cy="407313"/>
          </a:xfrm>
          <a:prstGeom prst="roundRect">
            <a:avLst>
              <a:gd name="adj" fmla="val 6667"/>
            </a:avLst>
          </a:prstGeom>
          <a:solidFill>
            <a:srgbClr val="F2EEEE"/>
          </a:solidFill>
          <a:ln/>
        </p:spPr>
      </p:sp>
      <p:sp>
        <p:nvSpPr>
          <p:cNvPr id="20" name="Text 18"/>
          <p:cNvSpPr/>
          <p:nvPr/>
        </p:nvSpPr>
        <p:spPr>
          <a:xfrm>
            <a:off x="771763" y="4795718"/>
            <a:ext cx="130731" cy="271582"/>
          </a:xfrm>
          <a:prstGeom prst="rect">
            <a:avLst/>
          </a:prstGeom>
          <a:noFill/>
          <a:ln/>
        </p:spPr>
        <p:txBody>
          <a:bodyPr wrap="none" lIns="0" tIns="0" rIns="0" bIns="0" rtlCol="0" anchor="t"/>
          <a:lstStyle/>
          <a:p>
            <a:pPr algn="ctr" indent="0" marL="0">
              <a:lnSpc>
                <a:spcPts val="2100"/>
              </a:lnSpc>
              <a:buNone/>
            </a:pPr>
            <a:r>
              <a:rPr lang="en-US" sz="2100" dirty="0">
                <a:solidFill>
                  <a:srgbClr val="4C4C4D"/>
                </a:solidFill>
                <a:latin typeface="Crimson Pro Semi Bold" pitchFamily="34" charset="0"/>
                <a:ea typeface="Crimson Pro Semi Bold" pitchFamily="34" charset="-122"/>
                <a:cs typeface="Crimson Pro Semi Bold" pitchFamily="34" charset="-120"/>
              </a:rPr>
              <a:t>3</a:t>
            </a:r>
            <a:endParaRPr lang="en-US" sz="2100" dirty="0"/>
          </a:p>
        </p:txBody>
      </p:sp>
      <p:sp>
        <p:nvSpPr>
          <p:cNvPr id="21" name="Text 19"/>
          <p:cNvSpPr/>
          <p:nvPr/>
        </p:nvSpPr>
        <p:spPr>
          <a:xfrm>
            <a:off x="1221819" y="4727853"/>
            <a:ext cx="2262902" cy="282893"/>
          </a:xfrm>
          <a:prstGeom prst="rect">
            <a:avLst/>
          </a:prstGeom>
          <a:noFill/>
          <a:ln/>
        </p:spPr>
        <p:txBody>
          <a:bodyPr wrap="none" lIns="0" tIns="0" rIns="0" bIns="0" rtlCol="0" anchor="t"/>
          <a:lstStyle/>
          <a:p>
            <a:pPr indent="0" marL="0">
              <a:lnSpc>
                <a:spcPts val="2200"/>
              </a:lnSpc>
              <a:buNone/>
            </a:pPr>
            <a:r>
              <a:rPr lang="en-US" sz="1750" dirty="0">
                <a:solidFill>
                  <a:srgbClr val="4C4C4D"/>
                </a:solidFill>
                <a:latin typeface="Crimson Pro Semi Bold" pitchFamily="34" charset="0"/>
                <a:ea typeface="Crimson Pro Semi Bold" pitchFamily="34" charset="-122"/>
                <a:cs typeface="Crimson Pro Semi Bold" pitchFamily="34" charset="-120"/>
              </a:rPr>
              <a:t>3. Len()</a:t>
            </a:r>
            <a:endParaRPr lang="en-US" sz="1750" dirty="0"/>
          </a:p>
        </p:txBody>
      </p:sp>
      <p:sp>
        <p:nvSpPr>
          <p:cNvPr id="22" name="Text 20"/>
          <p:cNvSpPr/>
          <p:nvPr/>
        </p:nvSpPr>
        <p:spPr>
          <a:xfrm>
            <a:off x="1221819" y="5119330"/>
            <a:ext cx="6002893" cy="579120"/>
          </a:xfrm>
          <a:prstGeom prst="rect">
            <a:avLst/>
          </a:prstGeom>
          <a:noFill/>
          <a:ln/>
        </p:spPr>
        <p:txBody>
          <a:bodyPr wrap="square" lIns="0" tIns="0" rIns="0" bIns="0" rtlCol="0" anchor="t"/>
          <a:lstStyle/>
          <a:p>
            <a:pPr indent="0" marL="0">
              <a:lnSpc>
                <a:spcPts val="2250"/>
              </a:lnSpc>
              <a:buNone/>
            </a:pPr>
            <a:r>
              <a:rPr lang="en-US" sz="1400" dirty="0">
                <a:solidFill>
                  <a:srgbClr val="4C4C4D"/>
                </a:solidFill>
                <a:latin typeface="Heebo" pitchFamily="34" charset="0"/>
                <a:ea typeface="Heebo" pitchFamily="34" charset="-122"/>
                <a:cs typeface="Heebo" pitchFamily="34" charset="-120"/>
              </a:rPr>
              <a:t>The `len()` function tells you how long a sequence (like a string, list, or tuple) is.</a:t>
            </a:r>
            <a:endParaRPr lang="en-US" sz="1400" dirty="0"/>
          </a:p>
        </p:txBody>
      </p:sp>
      <p:sp>
        <p:nvSpPr>
          <p:cNvPr id="23" name="Text 21"/>
          <p:cNvSpPr/>
          <p:nvPr/>
        </p:nvSpPr>
        <p:spPr>
          <a:xfrm>
            <a:off x="1221819" y="5807035"/>
            <a:ext cx="6002893" cy="289560"/>
          </a:xfrm>
          <a:prstGeom prst="rect">
            <a:avLst/>
          </a:prstGeom>
          <a:noFill/>
          <a:ln/>
        </p:spPr>
        <p:txBody>
          <a:bodyPr wrap="none" lIns="0" tIns="0" rIns="0" bIns="0" rtlCol="0" anchor="t"/>
          <a:lstStyle/>
          <a:p>
            <a:pPr indent="0" marL="0">
              <a:lnSpc>
                <a:spcPts val="2250"/>
              </a:lnSpc>
              <a:buNone/>
            </a:pPr>
            <a:r>
              <a:rPr lang="en-US" sz="1400" dirty="0">
                <a:solidFill>
                  <a:srgbClr val="4C4C4D"/>
                </a:solidFill>
                <a:latin typeface="Heebo" pitchFamily="34" charset="0"/>
                <a:ea typeface="Heebo" pitchFamily="34" charset="-122"/>
                <a:cs typeface="Heebo" pitchFamily="34" charset="-120"/>
              </a:rPr>
              <a:t>Example:</a:t>
            </a:r>
            <a:endParaRPr lang="en-US" sz="1400" dirty="0"/>
          </a:p>
        </p:txBody>
      </p:sp>
      <p:sp>
        <p:nvSpPr>
          <p:cNvPr id="24" name="Shape 22"/>
          <p:cNvSpPr/>
          <p:nvPr/>
        </p:nvSpPr>
        <p:spPr>
          <a:xfrm>
            <a:off x="1221819" y="6300192"/>
            <a:ext cx="6002893" cy="1429703"/>
          </a:xfrm>
          <a:prstGeom prst="roundRect">
            <a:avLst>
              <a:gd name="adj" fmla="val 1899"/>
            </a:avLst>
          </a:prstGeom>
          <a:solidFill>
            <a:srgbClr val="CCD7FF"/>
          </a:solidFill>
          <a:ln/>
        </p:spPr>
      </p:sp>
      <p:sp>
        <p:nvSpPr>
          <p:cNvPr id="25" name="Shape 23"/>
          <p:cNvSpPr/>
          <p:nvPr/>
        </p:nvSpPr>
        <p:spPr>
          <a:xfrm>
            <a:off x="1212771" y="6300192"/>
            <a:ext cx="6020991" cy="1429703"/>
          </a:xfrm>
          <a:prstGeom prst="roundRect">
            <a:avLst>
              <a:gd name="adj" fmla="val 1899"/>
            </a:avLst>
          </a:prstGeom>
          <a:solidFill>
            <a:srgbClr val="CCD7FF"/>
          </a:solidFill>
          <a:ln/>
        </p:spPr>
      </p:sp>
      <p:sp>
        <p:nvSpPr>
          <p:cNvPr id="26" name="Text 24"/>
          <p:cNvSpPr/>
          <p:nvPr/>
        </p:nvSpPr>
        <p:spPr>
          <a:xfrm>
            <a:off x="1393746" y="6435923"/>
            <a:ext cx="5659041" cy="1158240"/>
          </a:xfrm>
          <a:prstGeom prst="rect">
            <a:avLst/>
          </a:prstGeom>
          <a:noFill/>
          <a:ln/>
        </p:spPr>
        <p:txBody>
          <a:bodyPr wrap="square" lIns="0" tIns="0" rIns="0" bIns="0" rtlCol="0" anchor="t"/>
          <a:lstStyle/>
          <a:p>
            <a:pPr indent="0" marL="0">
              <a:lnSpc>
                <a:spcPts val="2250"/>
              </a:lnSpc>
              <a:buNone/>
            </a:pPr>
            <a:r>
              <a:rPr lang="en-US" sz="1400" dirty="0">
                <a:solidFill>
                  <a:srgbClr val="4C4C4D"/>
                </a:solidFill>
                <a:highlight>
                  <a:srgbClr val="CCD7FF"/>
                </a:highlight>
                <a:latin typeface="Consolas" pitchFamily="34" charset="0"/>
                <a:ea typeface="Consolas" pitchFamily="34" charset="-122"/>
                <a:cs typeface="Consolas" pitchFamily="34" charset="-120"/>
              </a:rPr>
              <a:t>message = "Hello World"
length = len(message)
print("The length of the message is:", length)
</a:t>
            </a:r>
            <a:endParaRPr lang="en-US" sz="1400" dirty="0"/>
          </a:p>
        </p:txBody>
      </p:sp>
      <p:sp>
        <p:nvSpPr>
          <p:cNvPr id="27" name="Shape 25"/>
          <p:cNvSpPr/>
          <p:nvPr/>
        </p:nvSpPr>
        <p:spPr>
          <a:xfrm>
            <a:off x="7405688" y="4727853"/>
            <a:ext cx="407313" cy="407313"/>
          </a:xfrm>
          <a:prstGeom prst="roundRect">
            <a:avLst>
              <a:gd name="adj" fmla="val 6667"/>
            </a:avLst>
          </a:prstGeom>
          <a:solidFill>
            <a:srgbClr val="F2EEEE"/>
          </a:solidFill>
          <a:ln/>
        </p:spPr>
      </p:sp>
      <p:sp>
        <p:nvSpPr>
          <p:cNvPr id="28" name="Text 26"/>
          <p:cNvSpPr/>
          <p:nvPr/>
        </p:nvSpPr>
        <p:spPr>
          <a:xfrm>
            <a:off x="7537728" y="4795718"/>
            <a:ext cx="143232" cy="271582"/>
          </a:xfrm>
          <a:prstGeom prst="rect">
            <a:avLst/>
          </a:prstGeom>
          <a:noFill/>
          <a:ln/>
        </p:spPr>
        <p:txBody>
          <a:bodyPr wrap="none" lIns="0" tIns="0" rIns="0" bIns="0" rtlCol="0" anchor="t"/>
          <a:lstStyle/>
          <a:p>
            <a:pPr algn="ctr" indent="0" marL="0">
              <a:lnSpc>
                <a:spcPts val="2100"/>
              </a:lnSpc>
              <a:buNone/>
            </a:pPr>
            <a:r>
              <a:rPr lang="en-US" sz="2100" dirty="0">
                <a:solidFill>
                  <a:srgbClr val="4C4C4D"/>
                </a:solidFill>
                <a:latin typeface="Crimson Pro Semi Bold" pitchFamily="34" charset="0"/>
                <a:ea typeface="Crimson Pro Semi Bold" pitchFamily="34" charset="-122"/>
                <a:cs typeface="Crimson Pro Semi Bold" pitchFamily="34" charset="-120"/>
              </a:rPr>
              <a:t>4</a:t>
            </a:r>
            <a:endParaRPr lang="en-US" sz="2100" dirty="0"/>
          </a:p>
        </p:txBody>
      </p:sp>
      <p:sp>
        <p:nvSpPr>
          <p:cNvPr id="29" name="Text 27"/>
          <p:cNvSpPr/>
          <p:nvPr/>
        </p:nvSpPr>
        <p:spPr>
          <a:xfrm>
            <a:off x="7993975" y="4727853"/>
            <a:ext cx="2262902" cy="282893"/>
          </a:xfrm>
          <a:prstGeom prst="rect">
            <a:avLst/>
          </a:prstGeom>
          <a:noFill/>
          <a:ln/>
        </p:spPr>
        <p:txBody>
          <a:bodyPr wrap="none" lIns="0" tIns="0" rIns="0" bIns="0" rtlCol="0" anchor="t"/>
          <a:lstStyle/>
          <a:p>
            <a:pPr indent="0" marL="0">
              <a:lnSpc>
                <a:spcPts val="2200"/>
              </a:lnSpc>
              <a:buNone/>
            </a:pPr>
            <a:r>
              <a:rPr lang="en-US" sz="1750" dirty="0">
                <a:solidFill>
                  <a:srgbClr val="4C4C4D"/>
                </a:solidFill>
                <a:latin typeface="Crimson Pro Semi Bold" pitchFamily="34" charset="0"/>
                <a:ea typeface="Crimson Pro Semi Bold" pitchFamily="34" charset="-122"/>
                <a:cs typeface="Crimson Pro Semi Bold" pitchFamily="34" charset="-120"/>
              </a:rPr>
              <a:t>4. Type()</a:t>
            </a:r>
            <a:endParaRPr lang="en-US" sz="1750" dirty="0"/>
          </a:p>
        </p:txBody>
      </p:sp>
      <p:sp>
        <p:nvSpPr>
          <p:cNvPr id="30" name="Text 28"/>
          <p:cNvSpPr/>
          <p:nvPr/>
        </p:nvSpPr>
        <p:spPr>
          <a:xfrm>
            <a:off x="7993975" y="5119330"/>
            <a:ext cx="6002893" cy="289560"/>
          </a:xfrm>
          <a:prstGeom prst="rect">
            <a:avLst/>
          </a:prstGeom>
          <a:noFill/>
          <a:ln/>
        </p:spPr>
        <p:txBody>
          <a:bodyPr wrap="none" lIns="0" tIns="0" rIns="0" bIns="0" rtlCol="0" anchor="t"/>
          <a:lstStyle/>
          <a:p>
            <a:pPr indent="0" marL="0">
              <a:lnSpc>
                <a:spcPts val="2250"/>
              </a:lnSpc>
              <a:buNone/>
            </a:pPr>
            <a:r>
              <a:rPr lang="en-US" sz="1400" dirty="0">
                <a:solidFill>
                  <a:srgbClr val="4C4C4D"/>
                </a:solidFill>
                <a:latin typeface="Heebo" pitchFamily="34" charset="0"/>
                <a:ea typeface="Heebo" pitchFamily="34" charset="-122"/>
                <a:cs typeface="Heebo" pitchFamily="34" charset="-120"/>
              </a:rPr>
              <a:t>The `type()` function tells you what kind of data a variable holds.</a:t>
            </a:r>
            <a:endParaRPr lang="en-US" sz="1400" dirty="0"/>
          </a:p>
        </p:txBody>
      </p:sp>
      <p:sp>
        <p:nvSpPr>
          <p:cNvPr id="31" name="Text 29"/>
          <p:cNvSpPr/>
          <p:nvPr/>
        </p:nvSpPr>
        <p:spPr>
          <a:xfrm>
            <a:off x="7993975" y="5517475"/>
            <a:ext cx="6002893" cy="289560"/>
          </a:xfrm>
          <a:prstGeom prst="rect">
            <a:avLst/>
          </a:prstGeom>
          <a:noFill/>
          <a:ln/>
        </p:spPr>
        <p:txBody>
          <a:bodyPr wrap="none" lIns="0" tIns="0" rIns="0" bIns="0" rtlCol="0" anchor="t"/>
          <a:lstStyle/>
          <a:p>
            <a:pPr indent="0" marL="0">
              <a:lnSpc>
                <a:spcPts val="2250"/>
              </a:lnSpc>
              <a:buNone/>
            </a:pPr>
            <a:r>
              <a:rPr lang="en-US" sz="1400" dirty="0">
                <a:solidFill>
                  <a:srgbClr val="4C4C4D"/>
                </a:solidFill>
                <a:latin typeface="Heebo" pitchFamily="34" charset="0"/>
                <a:ea typeface="Heebo" pitchFamily="34" charset="-122"/>
                <a:cs typeface="Heebo" pitchFamily="34" charset="-120"/>
              </a:rPr>
              <a:t>Example:</a:t>
            </a:r>
            <a:endParaRPr lang="en-US" sz="1400" dirty="0"/>
          </a:p>
        </p:txBody>
      </p:sp>
      <p:sp>
        <p:nvSpPr>
          <p:cNvPr id="32" name="Shape 30"/>
          <p:cNvSpPr/>
          <p:nvPr/>
        </p:nvSpPr>
        <p:spPr>
          <a:xfrm>
            <a:off x="7993975" y="6010632"/>
            <a:ext cx="6002893" cy="1429703"/>
          </a:xfrm>
          <a:prstGeom prst="roundRect">
            <a:avLst>
              <a:gd name="adj" fmla="val 1899"/>
            </a:avLst>
          </a:prstGeom>
          <a:solidFill>
            <a:srgbClr val="CCD7FF"/>
          </a:solidFill>
          <a:ln/>
        </p:spPr>
      </p:sp>
      <p:sp>
        <p:nvSpPr>
          <p:cNvPr id="33" name="Shape 31"/>
          <p:cNvSpPr/>
          <p:nvPr/>
        </p:nvSpPr>
        <p:spPr>
          <a:xfrm>
            <a:off x="7984927" y="6010632"/>
            <a:ext cx="6020991" cy="1429703"/>
          </a:xfrm>
          <a:prstGeom prst="roundRect">
            <a:avLst>
              <a:gd name="adj" fmla="val 1899"/>
            </a:avLst>
          </a:prstGeom>
          <a:solidFill>
            <a:srgbClr val="CCD7FF"/>
          </a:solidFill>
          <a:ln/>
        </p:spPr>
      </p:sp>
      <p:sp>
        <p:nvSpPr>
          <p:cNvPr id="34" name="Text 32"/>
          <p:cNvSpPr/>
          <p:nvPr/>
        </p:nvSpPr>
        <p:spPr>
          <a:xfrm>
            <a:off x="8165902" y="6146363"/>
            <a:ext cx="5659041" cy="1158240"/>
          </a:xfrm>
          <a:prstGeom prst="rect">
            <a:avLst/>
          </a:prstGeom>
          <a:noFill/>
          <a:ln/>
        </p:spPr>
        <p:txBody>
          <a:bodyPr wrap="square" lIns="0" tIns="0" rIns="0" bIns="0" rtlCol="0" anchor="t"/>
          <a:lstStyle/>
          <a:p>
            <a:pPr indent="0" marL="0">
              <a:lnSpc>
                <a:spcPts val="2250"/>
              </a:lnSpc>
              <a:buNone/>
            </a:pPr>
            <a:r>
              <a:rPr lang="en-US" sz="1400" dirty="0">
                <a:solidFill>
                  <a:srgbClr val="4C4C4D"/>
                </a:solidFill>
                <a:highlight>
                  <a:srgbClr val="CCD7FF"/>
                </a:highlight>
                <a:latin typeface="Consolas" pitchFamily="34" charset="0"/>
                <a:ea typeface="Consolas" pitchFamily="34" charset="-122"/>
                <a:cs typeface="Consolas" pitchFamily="34" charset="-120"/>
              </a:rPr>
              <a:t>number = 10
data_type = type(number)
print("The data type of the variable is:", data_type)
</a:t>
            </a:r>
            <a:endParaRPr lang="en-US" sz="14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396835" y="609005"/>
            <a:ext cx="3483173" cy="354330"/>
          </a:xfrm>
          <a:prstGeom prst="rect">
            <a:avLst/>
          </a:prstGeom>
          <a:noFill/>
          <a:ln/>
        </p:spPr>
        <p:txBody>
          <a:bodyPr wrap="none" lIns="0" tIns="0" rIns="0" bIns="0" rtlCol="0" anchor="t"/>
          <a:lstStyle/>
          <a:p>
            <a:pPr indent="0" marL="0">
              <a:lnSpc>
                <a:spcPts val="2750"/>
              </a:lnSpc>
              <a:buNone/>
            </a:pPr>
            <a:r>
              <a:rPr lang="en-US" sz="2200" dirty="0">
                <a:solidFill>
                  <a:srgbClr val="152D47"/>
                </a:solidFill>
                <a:latin typeface="Crimson Pro Semi Bold" pitchFamily="34" charset="0"/>
                <a:ea typeface="Crimson Pro Semi Bold" pitchFamily="34" charset="-122"/>
                <a:cs typeface="Crimson Pro Semi Bold" pitchFamily="34" charset="-120"/>
              </a:rPr>
              <a:t>Defining Your Own Functions</a:t>
            </a:r>
            <a:endParaRPr lang="en-US" sz="2200" dirty="0"/>
          </a:p>
        </p:txBody>
      </p:sp>
      <p:sp>
        <p:nvSpPr>
          <p:cNvPr id="3" name="Text 1"/>
          <p:cNvSpPr/>
          <p:nvPr/>
        </p:nvSpPr>
        <p:spPr>
          <a:xfrm>
            <a:off x="396835" y="1190149"/>
            <a:ext cx="13836729" cy="362903"/>
          </a:xfrm>
          <a:prstGeom prst="rect">
            <a:avLst/>
          </a:prstGeom>
          <a:noFill/>
          <a:ln/>
        </p:spPr>
        <p:txBody>
          <a:bodyPr wrap="square" lIns="0" tIns="0" rIns="0" bIns="0" rtlCol="0" anchor="t"/>
          <a:lstStyle/>
          <a:p>
            <a:pPr indent="0" marL="0">
              <a:lnSpc>
                <a:spcPts val="1400"/>
              </a:lnSpc>
              <a:buNone/>
            </a:pPr>
            <a:r>
              <a:rPr lang="en-US" sz="850" dirty="0">
                <a:solidFill>
                  <a:srgbClr val="4C4C4D"/>
                </a:solidFill>
                <a:latin typeface="Heebo" pitchFamily="34" charset="0"/>
                <a:ea typeface="Heebo" pitchFamily="34" charset="-122"/>
                <a:cs typeface="Heebo" pitchFamily="34" charset="-120"/>
              </a:rPr>
              <a:t>Functions are reusable blocks of code that make your programs more organized, efficient, and easier to maintain. They break down complex tasks into smaller, manageable units, improving code modularity and readability. Using functions eliminates redundant code by promoting code reuse.</a:t>
            </a:r>
            <a:endParaRPr lang="en-US" sz="850" dirty="0"/>
          </a:p>
        </p:txBody>
      </p:sp>
      <p:pic>
        <p:nvPicPr>
          <p:cNvPr id="4" name="Image 0" descr="preencoded.png">    </p:cNvPr>
          <p:cNvPicPr>
            <a:picLocks noChangeAspect="1"/>
          </p:cNvPicPr>
          <p:nvPr/>
        </p:nvPicPr>
        <p:blipFill>
          <a:blip r:embed="rId1"/>
          <a:stretch>
            <a:fillRect/>
          </a:stretch>
        </p:blipFill>
        <p:spPr>
          <a:xfrm>
            <a:off x="2714387" y="1680567"/>
            <a:ext cx="2283023" cy="1858089"/>
          </a:xfrm>
          <a:prstGeom prst="rect">
            <a:avLst/>
          </a:prstGeom>
        </p:spPr>
      </p:pic>
      <p:sp>
        <p:nvSpPr>
          <p:cNvPr id="5" name="Text 2"/>
          <p:cNvSpPr/>
          <p:nvPr/>
        </p:nvSpPr>
        <p:spPr>
          <a:xfrm>
            <a:off x="3830479" y="2757845"/>
            <a:ext cx="50721" cy="226814"/>
          </a:xfrm>
          <a:prstGeom prst="rect">
            <a:avLst/>
          </a:prstGeom>
          <a:noFill/>
          <a:ln/>
        </p:spPr>
        <p:txBody>
          <a:bodyPr wrap="none" lIns="0" tIns="0" rIns="0" bIns="0" rtlCol="0" anchor="t"/>
          <a:lstStyle/>
          <a:p>
            <a:pPr algn="ctr" indent="0" marL="0">
              <a:lnSpc>
                <a:spcPts val="1750"/>
              </a:lnSpc>
              <a:buNone/>
            </a:pPr>
            <a:r>
              <a:rPr lang="en-US" sz="1100" dirty="0">
                <a:solidFill>
                  <a:srgbClr val="4C4C4D"/>
                </a:solidFill>
                <a:latin typeface="Crimson Pro Semi Bold" pitchFamily="34" charset="0"/>
                <a:ea typeface="Crimson Pro Semi Bold" pitchFamily="34" charset="-122"/>
                <a:cs typeface="Crimson Pro Semi Bold" pitchFamily="34" charset="-120"/>
              </a:rPr>
              <a:t>1</a:t>
            </a:r>
            <a:endParaRPr lang="en-US" sz="1100" dirty="0"/>
          </a:p>
        </p:txBody>
      </p:sp>
      <p:sp>
        <p:nvSpPr>
          <p:cNvPr id="6" name="Text 3"/>
          <p:cNvSpPr/>
          <p:nvPr/>
        </p:nvSpPr>
        <p:spPr>
          <a:xfrm>
            <a:off x="5110758" y="1975366"/>
            <a:ext cx="1417558" cy="177165"/>
          </a:xfrm>
          <a:prstGeom prst="rect">
            <a:avLst/>
          </a:prstGeom>
          <a:noFill/>
          <a:ln/>
        </p:spPr>
        <p:txBody>
          <a:bodyPr wrap="none" lIns="0" tIns="0" rIns="0" bIns="0" rtlCol="0" anchor="t"/>
          <a:lstStyle/>
          <a:p>
            <a:pPr algn="l" indent="0" marL="0">
              <a:lnSpc>
                <a:spcPts val="1350"/>
              </a:lnSpc>
              <a:buNone/>
            </a:pPr>
            <a:r>
              <a:rPr lang="en-US" sz="1100" dirty="0">
                <a:solidFill>
                  <a:srgbClr val="4C4C4D"/>
                </a:solidFill>
                <a:latin typeface="Crimson Pro Semi Bold" pitchFamily="34" charset="0"/>
                <a:ea typeface="Crimson Pro Semi Bold" pitchFamily="34" charset="-122"/>
                <a:cs typeface="Crimson Pro Semi Bold" pitchFamily="34" charset="-120"/>
              </a:rPr>
              <a:t>Define the function</a:t>
            </a:r>
            <a:endParaRPr lang="en-US" sz="1100" dirty="0"/>
          </a:p>
        </p:txBody>
      </p:sp>
      <p:sp>
        <p:nvSpPr>
          <p:cNvPr id="7" name="Text 4"/>
          <p:cNvSpPr/>
          <p:nvPr/>
        </p:nvSpPr>
        <p:spPr>
          <a:xfrm>
            <a:off x="5110758" y="2220516"/>
            <a:ext cx="5846088" cy="181451"/>
          </a:xfrm>
          <a:prstGeom prst="rect">
            <a:avLst/>
          </a:prstGeom>
          <a:noFill/>
          <a:ln/>
        </p:spPr>
        <p:txBody>
          <a:bodyPr wrap="none" lIns="0" tIns="0" rIns="0" bIns="0" rtlCol="0" anchor="t"/>
          <a:lstStyle/>
          <a:p>
            <a:pPr algn="l" indent="0" marL="0">
              <a:lnSpc>
                <a:spcPts val="1400"/>
              </a:lnSpc>
              <a:buNone/>
            </a:pPr>
            <a:r>
              <a:rPr lang="en-US" sz="850" dirty="0">
                <a:solidFill>
                  <a:srgbClr val="4C4C4D"/>
                </a:solidFill>
                <a:latin typeface="Heebo" pitchFamily="34" charset="0"/>
                <a:ea typeface="Heebo" pitchFamily="34" charset="-122"/>
                <a:cs typeface="Heebo" pitchFamily="34" charset="-120"/>
              </a:rPr>
              <a:t>Use the 'def' keyword, followed by the function name and parentheses. This defines the function and gives it a name.</a:t>
            </a:r>
            <a:endParaRPr lang="en-US" sz="850" dirty="0"/>
          </a:p>
        </p:txBody>
      </p:sp>
      <p:sp>
        <p:nvSpPr>
          <p:cNvPr id="8" name="Shape 5"/>
          <p:cNvSpPr/>
          <p:nvPr/>
        </p:nvSpPr>
        <p:spPr>
          <a:xfrm>
            <a:off x="5110758" y="2529483"/>
            <a:ext cx="5846088" cy="714375"/>
          </a:xfrm>
          <a:prstGeom prst="roundRect">
            <a:avLst>
              <a:gd name="adj" fmla="val 2381"/>
            </a:avLst>
          </a:prstGeom>
          <a:solidFill>
            <a:srgbClr val="CCD7FF"/>
          </a:solidFill>
          <a:ln/>
        </p:spPr>
      </p:sp>
      <p:sp>
        <p:nvSpPr>
          <p:cNvPr id="9" name="Shape 6"/>
          <p:cNvSpPr/>
          <p:nvPr/>
        </p:nvSpPr>
        <p:spPr>
          <a:xfrm>
            <a:off x="5105162" y="2529483"/>
            <a:ext cx="5857280" cy="714375"/>
          </a:xfrm>
          <a:prstGeom prst="roundRect">
            <a:avLst>
              <a:gd name="adj" fmla="val 2381"/>
            </a:avLst>
          </a:prstGeom>
          <a:solidFill>
            <a:srgbClr val="CCD7FF"/>
          </a:solidFill>
          <a:ln/>
        </p:spPr>
      </p:sp>
      <p:sp>
        <p:nvSpPr>
          <p:cNvPr id="10" name="Text 7"/>
          <p:cNvSpPr/>
          <p:nvPr/>
        </p:nvSpPr>
        <p:spPr>
          <a:xfrm>
            <a:off x="5218509" y="2614493"/>
            <a:ext cx="5630585" cy="544354"/>
          </a:xfrm>
          <a:prstGeom prst="rect">
            <a:avLst/>
          </a:prstGeom>
          <a:noFill/>
          <a:ln/>
        </p:spPr>
        <p:txBody>
          <a:bodyPr wrap="square" lIns="0" tIns="0" rIns="0" bIns="0" rtlCol="0" anchor="t"/>
          <a:lstStyle/>
          <a:p>
            <a:pPr algn="l" indent="0" marL="0">
              <a:lnSpc>
                <a:spcPts val="1400"/>
              </a:lnSpc>
              <a:buNone/>
            </a:pPr>
            <a:r>
              <a:rPr lang="en-US" sz="850" dirty="0">
                <a:solidFill>
                  <a:srgbClr val="4C4C4D"/>
                </a:solidFill>
                <a:highlight>
                  <a:srgbClr val="CCD7FF"/>
                </a:highlight>
                <a:latin typeface="Consolas" pitchFamily="34" charset="0"/>
                <a:ea typeface="Consolas" pitchFamily="34" charset="-122"/>
                <a:cs typeface="Consolas" pitchFamily="34" charset="-120"/>
              </a:rPr>
              <a:t>def greet():
  pass
</a:t>
            </a:r>
            <a:endParaRPr lang="en-US" sz="850" dirty="0"/>
          </a:p>
        </p:txBody>
      </p:sp>
      <p:sp>
        <p:nvSpPr>
          <p:cNvPr id="11" name="Shape 8"/>
          <p:cNvSpPr/>
          <p:nvPr/>
        </p:nvSpPr>
        <p:spPr>
          <a:xfrm>
            <a:off x="5025747" y="3549015"/>
            <a:ext cx="9179481" cy="7620"/>
          </a:xfrm>
          <a:prstGeom prst="roundRect">
            <a:avLst>
              <a:gd name="adj" fmla="val 223256"/>
            </a:avLst>
          </a:prstGeom>
          <a:solidFill>
            <a:srgbClr val="D8D4D4"/>
          </a:solidFill>
          <a:ln/>
        </p:spPr>
      </p:sp>
      <p:pic>
        <p:nvPicPr>
          <p:cNvPr id="12" name="Image 1" descr="preencoded.png">    </p:cNvPr>
          <p:cNvPicPr>
            <a:picLocks noChangeAspect="1"/>
          </p:cNvPicPr>
          <p:nvPr/>
        </p:nvPicPr>
        <p:blipFill>
          <a:blip r:embed="rId2"/>
          <a:stretch>
            <a:fillRect/>
          </a:stretch>
        </p:blipFill>
        <p:spPr>
          <a:xfrm>
            <a:off x="1572935" y="3566993"/>
            <a:ext cx="4566047" cy="1858089"/>
          </a:xfrm>
          <a:prstGeom prst="rect">
            <a:avLst/>
          </a:prstGeom>
        </p:spPr>
      </p:pic>
      <p:sp>
        <p:nvSpPr>
          <p:cNvPr id="13" name="Text 9"/>
          <p:cNvSpPr/>
          <p:nvPr/>
        </p:nvSpPr>
        <p:spPr>
          <a:xfrm>
            <a:off x="3820716" y="4382572"/>
            <a:ext cx="70366" cy="226814"/>
          </a:xfrm>
          <a:prstGeom prst="rect">
            <a:avLst/>
          </a:prstGeom>
          <a:noFill/>
          <a:ln/>
        </p:spPr>
        <p:txBody>
          <a:bodyPr wrap="none" lIns="0" tIns="0" rIns="0" bIns="0" rtlCol="0" anchor="t"/>
          <a:lstStyle/>
          <a:p>
            <a:pPr algn="ctr" indent="0" marL="0">
              <a:lnSpc>
                <a:spcPts val="1750"/>
              </a:lnSpc>
              <a:buNone/>
            </a:pPr>
            <a:r>
              <a:rPr lang="en-US" sz="1100" dirty="0">
                <a:solidFill>
                  <a:srgbClr val="4C4C4D"/>
                </a:solidFill>
                <a:latin typeface="Crimson Pro Semi Bold" pitchFamily="34" charset="0"/>
                <a:ea typeface="Crimson Pro Semi Bold" pitchFamily="34" charset="-122"/>
                <a:cs typeface="Crimson Pro Semi Bold" pitchFamily="34" charset="-120"/>
              </a:rPr>
              <a:t>2</a:t>
            </a:r>
            <a:endParaRPr lang="en-US" sz="1100" dirty="0"/>
          </a:p>
        </p:txBody>
      </p:sp>
      <p:sp>
        <p:nvSpPr>
          <p:cNvPr id="14" name="Text 10"/>
          <p:cNvSpPr/>
          <p:nvPr/>
        </p:nvSpPr>
        <p:spPr>
          <a:xfrm>
            <a:off x="6252329" y="3861792"/>
            <a:ext cx="1417558" cy="177165"/>
          </a:xfrm>
          <a:prstGeom prst="rect">
            <a:avLst/>
          </a:prstGeom>
          <a:noFill/>
          <a:ln/>
        </p:spPr>
        <p:txBody>
          <a:bodyPr wrap="none" lIns="0" tIns="0" rIns="0" bIns="0" rtlCol="0" anchor="t"/>
          <a:lstStyle/>
          <a:p>
            <a:pPr algn="l" indent="0" marL="0">
              <a:lnSpc>
                <a:spcPts val="1350"/>
              </a:lnSpc>
              <a:buNone/>
            </a:pPr>
            <a:r>
              <a:rPr lang="en-US" sz="1100" dirty="0">
                <a:solidFill>
                  <a:srgbClr val="4C4C4D"/>
                </a:solidFill>
                <a:latin typeface="Crimson Pro Semi Bold" pitchFamily="34" charset="0"/>
                <a:ea typeface="Crimson Pro Semi Bold" pitchFamily="34" charset="-122"/>
                <a:cs typeface="Crimson Pro Semi Bold" pitchFamily="34" charset="-120"/>
              </a:rPr>
              <a:t>Write the function body</a:t>
            </a:r>
            <a:endParaRPr lang="en-US" sz="1100" dirty="0"/>
          </a:p>
        </p:txBody>
      </p:sp>
      <p:sp>
        <p:nvSpPr>
          <p:cNvPr id="15" name="Text 11"/>
          <p:cNvSpPr/>
          <p:nvPr/>
        </p:nvSpPr>
        <p:spPr>
          <a:xfrm>
            <a:off x="6252329" y="4106942"/>
            <a:ext cx="6965990" cy="181451"/>
          </a:xfrm>
          <a:prstGeom prst="rect">
            <a:avLst/>
          </a:prstGeom>
          <a:noFill/>
          <a:ln/>
        </p:spPr>
        <p:txBody>
          <a:bodyPr wrap="none" lIns="0" tIns="0" rIns="0" bIns="0" rtlCol="0" anchor="t"/>
          <a:lstStyle/>
          <a:p>
            <a:pPr algn="l" indent="0" marL="0">
              <a:lnSpc>
                <a:spcPts val="1400"/>
              </a:lnSpc>
              <a:buNone/>
            </a:pPr>
            <a:r>
              <a:rPr lang="en-US" sz="850" dirty="0">
                <a:solidFill>
                  <a:srgbClr val="4C4C4D"/>
                </a:solidFill>
                <a:latin typeface="Heebo" pitchFamily="34" charset="0"/>
                <a:ea typeface="Heebo" pitchFamily="34" charset="-122"/>
                <a:cs typeface="Heebo" pitchFamily="34" charset="-120"/>
              </a:rPr>
              <a:t>The indented code inside the function is known as the function body. It contains the instructions that the function will execute when called.</a:t>
            </a:r>
            <a:endParaRPr lang="en-US" sz="850" dirty="0"/>
          </a:p>
        </p:txBody>
      </p:sp>
      <p:sp>
        <p:nvSpPr>
          <p:cNvPr id="16" name="Shape 12"/>
          <p:cNvSpPr/>
          <p:nvPr/>
        </p:nvSpPr>
        <p:spPr>
          <a:xfrm>
            <a:off x="6252329" y="4415909"/>
            <a:ext cx="6965990" cy="714375"/>
          </a:xfrm>
          <a:prstGeom prst="roundRect">
            <a:avLst>
              <a:gd name="adj" fmla="val 2381"/>
            </a:avLst>
          </a:prstGeom>
          <a:solidFill>
            <a:srgbClr val="CCD7FF"/>
          </a:solidFill>
          <a:ln/>
        </p:spPr>
      </p:sp>
      <p:sp>
        <p:nvSpPr>
          <p:cNvPr id="17" name="Shape 13"/>
          <p:cNvSpPr/>
          <p:nvPr/>
        </p:nvSpPr>
        <p:spPr>
          <a:xfrm>
            <a:off x="6246733" y="4415909"/>
            <a:ext cx="6977182" cy="714375"/>
          </a:xfrm>
          <a:prstGeom prst="roundRect">
            <a:avLst>
              <a:gd name="adj" fmla="val 2381"/>
            </a:avLst>
          </a:prstGeom>
          <a:solidFill>
            <a:srgbClr val="CCD7FF"/>
          </a:solidFill>
          <a:ln/>
        </p:spPr>
      </p:sp>
      <p:sp>
        <p:nvSpPr>
          <p:cNvPr id="18" name="Text 14"/>
          <p:cNvSpPr/>
          <p:nvPr/>
        </p:nvSpPr>
        <p:spPr>
          <a:xfrm>
            <a:off x="6360081" y="4500920"/>
            <a:ext cx="6750487" cy="544354"/>
          </a:xfrm>
          <a:prstGeom prst="rect">
            <a:avLst/>
          </a:prstGeom>
          <a:noFill/>
          <a:ln/>
        </p:spPr>
        <p:txBody>
          <a:bodyPr wrap="square" lIns="0" tIns="0" rIns="0" bIns="0" rtlCol="0" anchor="t"/>
          <a:lstStyle/>
          <a:p>
            <a:pPr algn="l" indent="0" marL="0">
              <a:lnSpc>
                <a:spcPts val="1400"/>
              </a:lnSpc>
              <a:buNone/>
            </a:pPr>
            <a:r>
              <a:rPr lang="en-US" sz="850" dirty="0">
                <a:solidFill>
                  <a:srgbClr val="4C4C4D"/>
                </a:solidFill>
                <a:highlight>
                  <a:srgbClr val="CCD7FF"/>
                </a:highlight>
                <a:latin typeface="Consolas" pitchFamily="34" charset="0"/>
                <a:ea typeface="Consolas" pitchFamily="34" charset="-122"/>
                <a:cs typeface="Consolas" pitchFamily="34" charset="-120"/>
              </a:rPr>
              <a:t>def greet():
  print("Hello!")
</a:t>
            </a:r>
            <a:endParaRPr lang="en-US" sz="850" dirty="0"/>
          </a:p>
        </p:txBody>
      </p:sp>
      <p:sp>
        <p:nvSpPr>
          <p:cNvPr id="19" name="Shape 15"/>
          <p:cNvSpPr/>
          <p:nvPr/>
        </p:nvSpPr>
        <p:spPr>
          <a:xfrm>
            <a:off x="6167318" y="5435441"/>
            <a:ext cx="8037909" cy="7620"/>
          </a:xfrm>
          <a:prstGeom prst="roundRect">
            <a:avLst>
              <a:gd name="adj" fmla="val 223256"/>
            </a:avLst>
          </a:prstGeom>
          <a:solidFill>
            <a:srgbClr val="D8D4D4"/>
          </a:solidFill>
          <a:ln/>
        </p:spPr>
      </p:sp>
      <p:pic>
        <p:nvPicPr>
          <p:cNvPr id="20" name="Image 2" descr="preencoded.png">    </p:cNvPr>
          <p:cNvPicPr>
            <a:picLocks noChangeAspect="1"/>
          </p:cNvPicPr>
          <p:nvPr/>
        </p:nvPicPr>
        <p:blipFill>
          <a:blip r:embed="rId3"/>
          <a:stretch>
            <a:fillRect/>
          </a:stretch>
        </p:blipFill>
        <p:spPr>
          <a:xfrm>
            <a:off x="431363" y="5453420"/>
            <a:ext cx="6849070" cy="1858089"/>
          </a:xfrm>
          <a:prstGeom prst="rect">
            <a:avLst/>
          </a:prstGeom>
        </p:spPr>
      </p:pic>
      <p:sp>
        <p:nvSpPr>
          <p:cNvPr id="21" name="Text 16"/>
          <p:cNvSpPr/>
          <p:nvPr/>
        </p:nvSpPr>
        <p:spPr>
          <a:xfrm>
            <a:off x="3821787" y="6268998"/>
            <a:ext cx="68223" cy="226814"/>
          </a:xfrm>
          <a:prstGeom prst="rect">
            <a:avLst/>
          </a:prstGeom>
          <a:noFill/>
          <a:ln/>
        </p:spPr>
        <p:txBody>
          <a:bodyPr wrap="none" lIns="0" tIns="0" rIns="0" bIns="0" rtlCol="0" anchor="t"/>
          <a:lstStyle/>
          <a:p>
            <a:pPr algn="ctr" indent="0" marL="0">
              <a:lnSpc>
                <a:spcPts val="1750"/>
              </a:lnSpc>
              <a:buNone/>
            </a:pPr>
            <a:r>
              <a:rPr lang="en-US" sz="1100" dirty="0">
                <a:solidFill>
                  <a:srgbClr val="4C4C4D"/>
                </a:solidFill>
                <a:latin typeface="Crimson Pro Semi Bold" pitchFamily="34" charset="0"/>
                <a:ea typeface="Crimson Pro Semi Bold" pitchFamily="34" charset="-122"/>
                <a:cs typeface="Crimson Pro Semi Bold" pitchFamily="34" charset="-120"/>
              </a:rPr>
              <a:t>3</a:t>
            </a:r>
            <a:endParaRPr lang="en-US" sz="1100" dirty="0"/>
          </a:p>
        </p:txBody>
      </p:sp>
      <p:sp>
        <p:nvSpPr>
          <p:cNvPr id="22" name="Text 17"/>
          <p:cNvSpPr/>
          <p:nvPr/>
        </p:nvSpPr>
        <p:spPr>
          <a:xfrm>
            <a:off x="7393781" y="5566767"/>
            <a:ext cx="1417558" cy="177165"/>
          </a:xfrm>
          <a:prstGeom prst="rect">
            <a:avLst/>
          </a:prstGeom>
          <a:noFill/>
          <a:ln/>
        </p:spPr>
        <p:txBody>
          <a:bodyPr wrap="none" lIns="0" tIns="0" rIns="0" bIns="0" rtlCol="0" anchor="t"/>
          <a:lstStyle/>
          <a:p>
            <a:pPr algn="l" indent="0" marL="0">
              <a:lnSpc>
                <a:spcPts val="1350"/>
              </a:lnSpc>
              <a:buNone/>
            </a:pPr>
            <a:r>
              <a:rPr lang="en-US" sz="1100" dirty="0">
                <a:solidFill>
                  <a:srgbClr val="4C4C4D"/>
                </a:solidFill>
                <a:latin typeface="Crimson Pro Semi Bold" pitchFamily="34" charset="0"/>
                <a:ea typeface="Crimson Pro Semi Bold" pitchFamily="34" charset="-122"/>
                <a:cs typeface="Crimson Pro Semi Bold" pitchFamily="34" charset="-120"/>
              </a:rPr>
              <a:t>Call the function</a:t>
            </a:r>
            <a:endParaRPr lang="en-US" sz="1100" dirty="0"/>
          </a:p>
        </p:txBody>
      </p:sp>
      <p:sp>
        <p:nvSpPr>
          <p:cNvPr id="23" name="Text 18"/>
          <p:cNvSpPr/>
          <p:nvPr/>
        </p:nvSpPr>
        <p:spPr>
          <a:xfrm>
            <a:off x="7393781" y="5811917"/>
            <a:ext cx="6723340" cy="181451"/>
          </a:xfrm>
          <a:prstGeom prst="rect">
            <a:avLst/>
          </a:prstGeom>
          <a:noFill/>
          <a:ln/>
        </p:spPr>
        <p:txBody>
          <a:bodyPr wrap="none" lIns="0" tIns="0" rIns="0" bIns="0" rtlCol="0" anchor="t"/>
          <a:lstStyle/>
          <a:p>
            <a:pPr algn="l" indent="0" marL="0">
              <a:lnSpc>
                <a:spcPts val="1400"/>
              </a:lnSpc>
              <a:buNone/>
            </a:pPr>
            <a:r>
              <a:rPr lang="en-US" sz="850" dirty="0">
                <a:solidFill>
                  <a:srgbClr val="4C4C4D"/>
                </a:solidFill>
                <a:latin typeface="Heebo" pitchFamily="34" charset="0"/>
                <a:ea typeface="Heebo" pitchFamily="34" charset="-122"/>
                <a:cs typeface="Heebo" pitchFamily="34" charset="-120"/>
              </a:rPr>
              <a:t>To execute the function, use its name followed by parentheses. This triggers the function's execution, running the code within its body.</a:t>
            </a:r>
            <a:endParaRPr lang="en-US" sz="850" dirty="0"/>
          </a:p>
        </p:txBody>
      </p:sp>
      <p:sp>
        <p:nvSpPr>
          <p:cNvPr id="24" name="Shape 19"/>
          <p:cNvSpPr/>
          <p:nvPr/>
        </p:nvSpPr>
        <p:spPr>
          <a:xfrm>
            <a:off x="7393781" y="6120884"/>
            <a:ext cx="6723340" cy="1077278"/>
          </a:xfrm>
          <a:prstGeom prst="roundRect">
            <a:avLst>
              <a:gd name="adj" fmla="val 1579"/>
            </a:avLst>
          </a:prstGeom>
          <a:solidFill>
            <a:srgbClr val="CCD7FF"/>
          </a:solidFill>
          <a:ln/>
        </p:spPr>
      </p:sp>
      <p:sp>
        <p:nvSpPr>
          <p:cNvPr id="25" name="Shape 20"/>
          <p:cNvSpPr/>
          <p:nvPr/>
        </p:nvSpPr>
        <p:spPr>
          <a:xfrm>
            <a:off x="7388185" y="6120884"/>
            <a:ext cx="6734532" cy="1077278"/>
          </a:xfrm>
          <a:prstGeom prst="roundRect">
            <a:avLst>
              <a:gd name="adj" fmla="val 1579"/>
            </a:avLst>
          </a:prstGeom>
          <a:solidFill>
            <a:srgbClr val="CCD7FF"/>
          </a:solidFill>
          <a:ln/>
        </p:spPr>
      </p:sp>
      <p:sp>
        <p:nvSpPr>
          <p:cNvPr id="26" name="Text 21"/>
          <p:cNvSpPr/>
          <p:nvPr/>
        </p:nvSpPr>
        <p:spPr>
          <a:xfrm>
            <a:off x="7501533" y="6205895"/>
            <a:ext cx="6507837" cy="907256"/>
          </a:xfrm>
          <a:prstGeom prst="rect">
            <a:avLst/>
          </a:prstGeom>
          <a:noFill/>
          <a:ln/>
        </p:spPr>
        <p:txBody>
          <a:bodyPr wrap="square" lIns="0" tIns="0" rIns="0" bIns="0" rtlCol="0" anchor="t"/>
          <a:lstStyle/>
          <a:p>
            <a:pPr algn="l" indent="0" marL="0">
              <a:lnSpc>
                <a:spcPts val="1400"/>
              </a:lnSpc>
              <a:buNone/>
            </a:pPr>
            <a:r>
              <a:rPr lang="en-US" sz="850" dirty="0">
                <a:solidFill>
                  <a:srgbClr val="4C4C4D"/>
                </a:solidFill>
                <a:highlight>
                  <a:srgbClr val="CCD7FF"/>
                </a:highlight>
                <a:latin typeface="Consolas" pitchFamily="34" charset="0"/>
                <a:ea typeface="Consolas" pitchFamily="34" charset="-122"/>
                <a:cs typeface="Consolas" pitchFamily="34" charset="-120"/>
              </a:rPr>
              <a:t>def greet():
  print("Hello!")
greet()
</a:t>
            </a:r>
            <a:endParaRPr lang="en-US" sz="850" dirty="0"/>
          </a:p>
        </p:txBody>
      </p:sp>
      <p:sp>
        <p:nvSpPr>
          <p:cNvPr id="27" name="Text 22"/>
          <p:cNvSpPr/>
          <p:nvPr/>
        </p:nvSpPr>
        <p:spPr>
          <a:xfrm>
            <a:off x="396835" y="7439025"/>
            <a:ext cx="13836729" cy="181451"/>
          </a:xfrm>
          <a:prstGeom prst="rect">
            <a:avLst/>
          </a:prstGeom>
          <a:noFill/>
          <a:ln/>
        </p:spPr>
        <p:txBody>
          <a:bodyPr wrap="none" lIns="0" tIns="0" rIns="0" bIns="0" rtlCol="0" anchor="t"/>
          <a:lstStyle/>
          <a:p>
            <a:pPr indent="0" marL="0">
              <a:lnSpc>
                <a:spcPts val="1400"/>
              </a:lnSpc>
              <a:buNone/>
            </a:pPr>
            <a:r>
              <a:rPr lang="en-US" sz="850" dirty="0">
                <a:solidFill>
                  <a:srgbClr val="4C4C4D"/>
                </a:solidFill>
                <a:latin typeface="Heebo" pitchFamily="34" charset="0"/>
                <a:ea typeface="Heebo" pitchFamily="34" charset="-122"/>
                <a:cs typeface="Heebo" pitchFamily="34" charset="-120"/>
              </a:rPr>
              <a:t>For example, you could create a function named 'greet' that prints a greeting message. You can then call this function whenever you need to display the greeting.</a:t>
            </a:r>
            <a:endParaRPr lang="en-US" sz="8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504825" y="397550"/>
            <a:ext cx="4617482" cy="450771"/>
          </a:xfrm>
          <a:prstGeom prst="rect">
            <a:avLst/>
          </a:prstGeom>
          <a:noFill/>
          <a:ln/>
        </p:spPr>
        <p:txBody>
          <a:bodyPr wrap="none" lIns="0" tIns="0" rIns="0" bIns="0" rtlCol="0" anchor="t"/>
          <a:lstStyle/>
          <a:p>
            <a:pPr indent="0" marL="0">
              <a:lnSpc>
                <a:spcPts val="3500"/>
              </a:lnSpc>
              <a:buNone/>
            </a:pPr>
            <a:r>
              <a:rPr lang="en-US" sz="2800" dirty="0">
                <a:solidFill>
                  <a:srgbClr val="152D47"/>
                </a:solidFill>
                <a:latin typeface="Crimson Pro Semi Bold" pitchFamily="34" charset="0"/>
                <a:ea typeface="Crimson Pro Semi Bold" pitchFamily="34" charset="-122"/>
                <a:cs typeface="Crimson Pro Semi Bold" pitchFamily="34" charset="-120"/>
              </a:rPr>
              <a:t>Enhancing Function Flexibility</a:t>
            </a:r>
            <a:endParaRPr lang="en-US" sz="2800" dirty="0"/>
          </a:p>
        </p:txBody>
      </p:sp>
      <p:sp>
        <p:nvSpPr>
          <p:cNvPr id="3" name="Text 1"/>
          <p:cNvSpPr/>
          <p:nvPr/>
        </p:nvSpPr>
        <p:spPr>
          <a:xfrm>
            <a:off x="504825" y="1136690"/>
            <a:ext cx="13620750" cy="461248"/>
          </a:xfrm>
          <a:prstGeom prst="rect">
            <a:avLst/>
          </a:prstGeom>
          <a:noFill/>
          <a:ln/>
        </p:spPr>
        <p:txBody>
          <a:bodyPr wrap="square" lIns="0" tIns="0" rIns="0" bIns="0" rtlCol="0" anchor="t"/>
          <a:lstStyle/>
          <a:p>
            <a:pPr indent="0" marL="0">
              <a:lnSpc>
                <a:spcPts val="1800"/>
              </a:lnSpc>
              <a:buNone/>
            </a:pPr>
            <a:r>
              <a:rPr lang="en-US" sz="1100" dirty="0">
                <a:solidFill>
                  <a:srgbClr val="4C4C4D"/>
                </a:solidFill>
                <a:latin typeface="Heebo" pitchFamily="34" charset="0"/>
                <a:ea typeface="Heebo" pitchFamily="34" charset="-122"/>
                <a:cs typeface="Heebo" pitchFamily="34" charset="-120"/>
              </a:rPr>
              <a:t>Functions are incredibly versatile tools that add flexibility to our code. They allow us to pass in data, known as arguments, when calling the function. These arguments are then used within the function's logic, making it dynamic and adaptable to different situations.</a:t>
            </a:r>
            <a:endParaRPr lang="en-US" sz="1100" dirty="0"/>
          </a:p>
        </p:txBody>
      </p:sp>
      <p:sp>
        <p:nvSpPr>
          <p:cNvPr id="4" name="Text 2"/>
          <p:cNvSpPr/>
          <p:nvPr/>
        </p:nvSpPr>
        <p:spPr>
          <a:xfrm>
            <a:off x="504825" y="1760101"/>
            <a:ext cx="13620750" cy="230624"/>
          </a:xfrm>
          <a:prstGeom prst="rect">
            <a:avLst/>
          </a:prstGeom>
          <a:noFill/>
          <a:ln/>
        </p:spPr>
        <p:txBody>
          <a:bodyPr wrap="none" lIns="0" tIns="0" rIns="0" bIns="0" rtlCol="0" anchor="t"/>
          <a:lstStyle/>
          <a:p>
            <a:pPr indent="0" marL="0">
              <a:lnSpc>
                <a:spcPts val="1800"/>
              </a:lnSpc>
              <a:buNone/>
            </a:pPr>
            <a:r>
              <a:rPr lang="en-US" sz="1100" dirty="0">
                <a:solidFill>
                  <a:srgbClr val="4C4C4D"/>
                </a:solidFill>
                <a:latin typeface="Heebo" pitchFamily="34" charset="0"/>
                <a:ea typeface="Heebo" pitchFamily="34" charset="-122"/>
                <a:cs typeface="Heebo" pitchFamily="34" charset="-120"/>
              </a:rPr>
              <a:t>Consider a function called `greet_user` that takes a `name` as an argument. When called, it prints a personalized greeting based on the provided name.</a:t>
            </a:r>
            <a:endParaRPr lang="en-US" sz="1100" dirty="0"/>
          </a:p>
        </p:txBody>
      </p:sp>
      <p:sp>
        <p:nvSpPr>
          <p:cNvPr id="5" name="Shape 3"/>
          <p:cNvSpPr/>
          <p:nvPr/>
        </p:nvSpPr>
        <p:spPr>
          <a:xfrm>
            <a:off x="504825" y="2152888"/>
            <a:ext cx="13620750" cy="1369338"/>
          </a:xfrm>
          <a:prstGeom prst="roundRect">
            <a:avLst>
              <a:gd name="adj" fmla="val 1580"/>
            </a:avLst>
          </a:prstGeom>
          <a:solidFill>
            <a:srgbClr val="CCD7FF"/>
          </a:solidFill>
          <a:ln/>
        </p:spPr>
      </p:sp>
      <p:sp>
        <p:nvSpPr>
          <p:cNvPr id="6" name="Shape 4"/>
          <p:cNvSpPr/>
          <p:nvPr/>
        </p:nvSpPr>
        <p:spPr>
          <a:xfrm>
            <a:off x="497681" y="2152888"/>
            <a:ext cx="13635037" cy="1369338"/>
          </a:xfrm>
          <a:prstGeom prst="roundRect">
            <a:avLst>
              <a:gd name="adj" fmla="val 1580"/>
            </a:avLst>
          </a:prstGeom>
          <a:solidFill>
            <a:srgbClr val="CCD7FF"/>
          </a:solidFill>
          <a:ln/>
        </p:spPr>
      </p:sp>
      <p:sp>
        <p:nvSpPr>
          <p:cNvPr id="7" name="Text 5"/>
          <p:cNvSpPr/>
          <p:nvPr/>
        </p:nvSpPr>
        <p:spPr>
          <a:xfrm>
            <a:off x="641866" y="2260997"/>
            <a:ext cx="13346668" cy="1153120"/>
          </a:xfrm>
          <a:prstGeom prst="rect">
            <a:avLst/>
          </a:prstGeom>
          <a:noFill/>
          <a:ln/>
        </p:spPr>
        <p:txBody>
          <a:bodyPr wrap="square" lIns="0" tIns="0" rIns="0" bIns="0" rtlCol="0" anchor="t"/>
          <a:lstStyle/>
          <a:p>
            <a:pPr indent="0" marL="0">
              <a:lnSpc>
                <a:spcPts val="1800"/>
              </a:lnSpc>
              <a:buNone/>
            </a:pPr>
            <a:r>
              <a:rPr lang="en-US" sz="1100" dirty="0">
                <a:solidFill>
                  <a:srgbClr val="4C4C4D"/>
                </a:solidFill>
                <a:highlight>
                  <a:srgbClr val="CCD7FF"/>
                </a:highlight>
                <a:latin typeface="Consolas" pitchFamily="34" charset="0"/>
                <a:ea typeface="Consolas" pitchFamily="34" charset="-122"/>
                <a:cs typeface="Consolas" pitchFamily="34" charset="-120"/>
              </a:rPr>
              <a:t>def greet_user(name):</a:t>
            </a:r>
            <a:endParaRPr lang="en-US" sz="1100" dirty="0"/>
          </a:p>
          <a:p>
            <a:pPr indent="0" marL="0">
              <a:lnSpc>
                <a:spcPts val="1800"/>
              </a:lnSpc>
              <a:buNone/>
            </a:pPr>
            <a:r>
              <a:rPr lang="en-US" sz="1100" dirty="0">
                <a:solidFill>
                  <a:srgbClr val="4C4C4D"/>
                </a:solidFill>
                <a:highlight>
                  <a:srgbClr val="CCD7FF"/>
                </a:highlight>
                <a:latin typeface="Consolas" pitchFamily="34" charset="0"/>
                <a:ea typeface="Consolas" pitchFamily="34" charset="-122"/>
                <a:cs typeface="Consolas" pitchFamily="34" charset="-120"/>
              </a:rPr>
              <a:t>  print(f"Hello, {name}! Welcome.")</a:t>
            </a:r>
            <a:endParaRPr lang="en-US" sz="1100" dirty="0"/>
          </a:p>
          <a:p>
            <a:pPr indent="0" marL="0">
              <a:lnSpc>
                <a:spcPts val="1800"/>
              </a:lnSpc>
              <a:buNone/>
            </a:pPr>
            <a:endParaRPr lang="en-US" sz="1100" dirty="0"/>
          </a:p>
          <a:p>
            <a:pPr indent="0" marL="0">
              <a:lnSpc>
                <a:spcPts val="1800"/>
              </a:lnSpc>
              <a:buNone/>
            </a:pPr>
            <a:r>
              <a:rPr lang="en-US" sz="1100" dirty="0">
                <a:solidFill>
                  <a:srgbClr val="4C4C4D"/>
                </a:solidFill>
                <a:highlight>
                  <a:srgbClr val="CCD7FF"/>
                </a:highlight>
                <a:latin typeface="Consolas" pitchFamily="34" charset="0"/>
                <a:ea typeface="Consolas" pitchFamily="34" charset="-122"/>
                <a:cs typeface="Consolas" pitchFamily="34" charset="-120"/>
              </a:rPr>
              <a:t>greet_user("Alice")  # Output: Hello, Alice! Welcome.</a:t>
            </a:r>
            <a:endParaRPr lang="en-US" sz="1100" dirty="0"/>
          </a:p>
          <a:p>
            <a:pPr indent="0" marL="0">
              <a:lnSpc>
                <a:spcPts val="1800"/>
              </a:lnSpc>
              <a:buNone/>
            </a:pPr>
            <a:r>
              <a:rPr lang="en-US" sz="1100" dirty="0">
                <a:solidFill>
                  <a:srgbClr val="4C4C4D"/>
                </a:solidFill>
                <a:highlight>
                  <a:srgbClr val="CCD7FF"/>
                </a:highlight>
                <a:latin typeface="Consolas" pitchFamily="34" charset="0"/>
                <a:ea typeface="Consolas" pitchFamily="34" charset="-122"/>
                <a:cs typeface="Consolas" pitchFamily="34" charset="-120"/>
              </a:rPr>
              <a:t>greet_user("Bob")  # Output: Hello, Bob! Welcome.</a:t>
            </a:r>
            <a:endParaRPr lang="en-US" sz="1100" dirty="0"/>
          </a:p>
        </p:txBody>
      </p:sp>
      <p:sp>
        <p:nvSpPr>
          <p:cNvPr id="8" name="Text 6"/>
          <p:cNvSpPr/>
          <p:nvPr/>
        </p:nvSpPr>
        <p:spPr>
          <a:xfrm>
            <a:off x="504825" y="3684389"/>
            <a:ext cx="13620750" cy="230624"/>
          </a:xfrm>
          <a:prstGeom prst="rect">
            <a:avLst/>
          </a:prstGeom>
          <a:noFill/>
          <a:ln/>
        </p:spPr>
        <p:txBody>
          <a:bodyPr wrap="none" lIns="0" tIns="0" rIns="0" bIns="0" rtlCol="0" anchor="t"/>
          <a:lstStyle/>
          <a:p>
            <a:pPr indent="0" marL="0">
              <a:lnSpc>
                <a:spcPts val="1800"/>
              </a:lnSpc>
              <a:buNone/>
            </a:pPr>
            <a:r>
              <a:rPr lang="en-US" sz="1100" dirty="0">
                <a:solidFill>
                  <a:srgbClr val="4C4C4D"/>
                </a:solidFill>
                <a:latin typeface="Heebo" pitchFamily="34" charset="0"/>
                <a:ea typeface="Heebo" pitchFamily="34" charset="-122"/>
                <a:cs typeface="Heebo" pitchFamily="34" charset="-120"/>
              </a:rPr>
              <a:t>Another example is the `calculate_area` function which takes two arguments: `length` and `width`. This function calculates and returns the area of a rectangle.</a:t>
            </a:r>
            <a:endParaRPr lang="en-US" sz="1100" dirty="0"/>
          </a:p>
        </p:txBody>
      </p:sp>
      <p:sp>
        <p:nvSpPr>
          <p:cNvPr id="9" name="Shape 7"/>
          <p:cNvSpPr/>
          <p:nvPr/>
        </p:nvSpPr>
        <p:spPr>
          <a:xfrm>
            <a:off x="504825" y="4077176"/>
            <a:ext cx="13620750" cy="1599962"/>
          </a:xfrm>
          <a:prstGeom prst="roundRect">
            <a:avLst>
              <a:gd name="adj" fmla="val 1352"/>
            </a:avLst>
          </a:prstGeom>
          <a:solidFill>
            <a:srgbClr val="CCD7FF"/>
          </a:solidFill>
          <a:ln/>
        </p:spPr>
      </p:sp>
      <p:sp>
        <p:nvSpPr>
          <p:cNvPr id="10" name="Shape 8"/>
          <p:cNvSpPr/>
          <p:nvPr/>
        </p:nvSpPr>
        <p:spPr>
          <a:xfrm>
            <a:off x="497681" y="4077176"/>
            <a:ext cx="13635037" cy="1599962"/>
          </a:xfrm>
          <a:prstGeom prst="roundRect">
            <a:avLst>
              <a:gd name="adj" fmla="val 1352"/>
            </a:avLst>
          </a:prstGeom>
          <a:solidFill>
            <a:srgbClr val="CCD7FF"/>
          </a:solidFill>
          <a:ln/>
        </p:spPr>
      </p:sp>
      <p:sp>
        <p:nvSpPr>
          <p:cNvPr id="11" name="Text 9"/>
          <p:cNvSpPr/>
          <p:nvPr/>
        </p:nvSpPr>
        <p:spPr>
          <a:xfrm>
            <a:off x="641866" y="4185285"/>
            <a:ext cx="13346668" cy="1383744"/>
          </a:xfrm>
          <a:prstGeom prst="rect">
            <a:avLst/>
          </a:prstGeom>
          <a:noFill/>
          <a:ln/>
        </p:spPr>
        <p:txBody>
          <a:bodyPr wrap="square" lIns="0" tIns="0" rIns="0" bIns="0" rtlCol="0" anchor="t"/>
          <a:lstStyle/>
          <a:p>
            <a:pPr indent="0" marL="0">
              <a:lnSpc>
                <a:spcPts val="1800"/>
              </a:lnSpc>
              <a:buNone/>
            </a:pPr>
            <a:r>
              <a:rPr lang="en-US" sz="1100" dirty="0">
                <a:solidFill>
                  <a:srgbClr val="4C4C4D"/>
                </a:solidFill>
                <a:highlight>
                  <a:srgbClr val="CCD7FF"/>
                </a:highlight>
                <a:latin typeface="Consolas" pitchFamily="34" charset="0"/>
                <a:ea typeface="Consolas" pitchFamily="34" charset="-122"/>
                <a:cs typeface="Consolas" pitchFamily="34" charset="-120"/>
              </a:rPr>
              <a:t>def calculate_area(length, width):</a:t>
            </a:r>
            <a:endParaRPr lang="en-US" sz="1100" dirty="0"/>
          </a:p>
          <a:p>
            <a:pPr indent="0" marL="0">
              <a:lnSpc>
                <a:spcPts val="1800"/>
              </a:lnSpc>
              <a:buNone/>
            </a:pPr>
            <a:r>
              <a:rPr lang="en-US" sz="1100" dirty="0">
                <a:solidFill>
                  <a:srgbClr val="4C4C4D"/>
                </a:solidFill>
                <a:highlight>
                  <a:srgbClr val="CCD7FF"/>
                </a:highlight>
                <a:latin typeface="Consolas" pitchFamily="34" charset="0"/>
                <a:ea typeface="Consolas" pitchFamily="34" charset="-122"/>
                <a:cs typeface="Consolas" pitchFamily="34" charset="-120"/>
              </a:rPr>
              <a:t>  area = length * width</a:t>
            </a:r>
            <a:endParaRPr lang="en-US" sz="1100" dirty="0"/>
          </a:p>
          <a:p>
            <a:pPr indent="0" marL="0">
              <a:lnSpc>
                <a:spcPts val="1800"/>
              </a:lnSpc>
              <a:buNone/>
            </a:pPr>
            <a:r>
              <a:rPr lang="en-US" sz="1100" dirty="0">
                <a:solidFill>
                  <a:srgbClr val="4C4C4D"/>
                </a:solidFill>
                <a:highlight>
                  <a:srgbClr val="CCD7FF"/>
                </a:highlight>
                <a:latin typeface="Consolas" pitchFamily="34" charset="0"/>
                <a:ea typeface="Consolas" pitchFamily="34" charset="-122"/>
                <a:cs typeface="Consolas" pitchFamily="34" charset="-120"/>
              </a:rPr>
              <a:t>  return area</a:t>
            </a:r>
            <a:endParaRPr lang="en-US" sz="1100" dirty="0"/>
          </a:p>
          <a:p>
            <a:pPr indent="0" marL="0">
              <a:lnSpc>
                <a:spcPts val="1800"/>
              </a:lnSpc>
              <a:buNone/>
            </a:pPr>
            <a:endParaRPr lang="en-US" sz="1100" dirty="0"/>
          </a:p>
          <a:p>
            <a:pPr indent="0" marL="0">
              <a:lnSpc>
                <a:spcPts val="1800"/>
              </a:lnSpc>
              <a:buNone/>
            </a:pPr>
            <a:r>
              <a:rPr lang="en-US" sz="1100" dirty="0">
                <a:solidFill>
                  <a:srgbClr val="4C4C4D"/>
                </a:solidFill>
                <a:highlight>
                  <a:srgbClr val="CCD7FF"/>
                </a:highlight>
                <a:latin typeface="Consolas" pitchFamily="34" charset="0"/>
                <a:ea typeface="Consolas" pitchFamily="34" charset="-122"/>
                <a:cs typeface="Consolas" pitchFamily="34" charset="-120"/>
              </a:rPr>
              <a:t>result = calculate_area(5, 10)  # Calculate area of a rectangle with length 5 and width 10</a:t>
            </a:r>
            <a:endParaRPr lang="en-US" sz="1100" dirty="0"/>
          </a:p>
          <a:p>
            <a:pPr indent="0" marL="0">
              <a:lnSpc>
                <a:spcPts val="1800"/>
              </a:lnSpc>
              <a:buNone/>
            </a:pPr>
            <a:r>
              <a:rPr lang="en-US" sz="1100" dirty="0">
                <a:solidFill>
                  <a:srgbClr val="4C4C4D"/>
                </a:solidFill>
                <a:highlight>
                  <a:srgbClr val="CCD7FF"/>
                </a:highlight>
                <a:latin typeface="Consolas" pitchFamily="34" charset="0"/>
                <a:ea typeface="Consolas" pitchFamily="34" charset="-122"/>
                <a:cs typeface="Consolas" pitchFamily="34" charset="-120"/>
              </a:rPr>
              <a:t>print(result)  # Output: 50</a:t>
            </a:r>
            <a:endParaRPr lang="en-US" sz="1100" dirty="0"/>
          </a:p>
        </p:txBody>
      </p:sp>
      <p:sp>
        <p:nvSpPr>
          <p:cNvPr id="12" name="Text 10"/>
          <p:cNvSpPr/>
          <p:nvPr/>
        </p:nvSpPr>
        <p:spPr>
          <a:xfrm>
            <a:off x="504825" y="5839301"/>
            <a:ext cx="13620750" cy="230624"/>
          </a:xfrm>
          <a:prstGeom prst="rect">
            <a:avLst/>
          </a:prstGeom>
          <a:noFill/>
          <a:ln/>
        </p:spPr>
        <p:txBody>
          <a:bodyPr wrap="none" lIns="0" tIns="0" rIns="0" bIns="0" rtlCol="0" anchor="t"/>
          <a:lstStyle/>
          <a:p>
            <a:pPr indent="0" marL="0">
              <a:lnSpc>
                <a:spcPts val="1800"/>
              </a:lnSpc>
              <a:buNone/>
            </a:pPr>
            <a:r>
              <a:rPr lang="en-US" sz="1100" dirty="0">
                <a:solidFill>
                  <a:srgbClr val="4C4C4D"/>
                </a:solidFill>
                <a:latin typeface="Heebo" pitchFamily="34" charset="0"/>
                <a:ea typeface="Heebo" pitchFamily="34" charset="-122"/>
                <a:cs typeface="Heebo" pitchFamily="34" charset="-120"/>
              </a:rPr>
              <a:t>Finally, we can create a function called `sum_numbers` that takes two numbers as arguments and returns their sum.</a:t>
            </a:r>
            <a:endParaRPr lang="en-US" sz="1100" dirty="0"/>
          </a:p>
        </p:txBody>
      </p:sp>
      <p:sp>
        <p:nvSpPr>
          <p:cNvPr id="13" name="Shape 11"/>
          <p:cNvSpPr/>
          <p:nvPr/>
        </p:nvSpPr>
        <p:spPr>
          <a:xfrm>
            <a:off x="504825" y="6232088"/>
            <a:ext cx="13620750" cy="1599962"/>
          </a:xfrm>
          <a:prstGeom prst="roundRect">
            <a:avLst>
              <a:gd name="adj" fmla="val 1352"/>
            </a:avLst>
          </a:prstGeom>
          <a:solidFill>
            <a:srgbClr val="CCD7FF"/>
          </a:solidFill>
          <a:ln/>
        </p:spPr>
      </p:sp>
      <p:sp>
        <p:nvSpPr>
          <p:cNvPr id="14" name="Shape 12"/>
          <p:cNvSpPr/>
          <p:nvPr/>
        </p:nvSpPr>
        <p:spPr>
          <a:xfrm>
            <a:off x="497681" y="6232088"/>
            <a:ext cx="13635037" cy="1599962"/>
          </a:xfrm>
          <a:prstGeom prst="roundRect">
            <a:avLst>
              <a:gd name="adj" fmla="val 1352"/>
            </a:avLst>
          </a:prstGeom>
          <a:solidFill>
            <a:srgbClr val="CCD7FF"/>
          </a:solidFill>
          <a:ln/>
        </p:spPr>
      </p:sp>
      <p:sp>
        <p:nvSpPr>
          <p:cNvPr id="15" name="Text 13"/>
          <p:cNvSpPr/>
          <p:nvPr/>
        </p:nvSpPr>
        <p:spPr>
          <a:xfrm>
            <a:off x="641866" y="6340197"/>
            <a:ext cx="13346668" cy="1383744"/>
          </a:xfrm>
          <a:prstGeom prst="rect">
            <a:avLst/>
          </a:prstGeom>
          <a:noFill/>
          <a:ln/>
        </p:spPr>
        <p:txBody>
          <a:bodyPr wrap="square" lIns="0" tIns="0" rIns="0" bIns="0" rtlCol="0" anchor="t"/>
          <a:lstStyle/>
          <a:p>
            <a:pPr indent="0" marL="0">
              <a:lnSpc>
                <a:spcPts val="1800"/>
              </a:lnSpc>
              <a:buNone/>
            </a:pPr>
            <a:r>
              <a:rPr lang="en-US" sz="1100" dirty="0">
                <a:solidFill>
                  <a:srgbClr val="4C4C4D"/>
                </a:solidFill>
                <a:highlight>
                  <a:srgbClr val="CCD7FF"/>
                </a:highlight>
                <a:latin typeface="Consolas" pitchFamily="34" charset="0"/>
                <a:ea typeface="Consolas" pitchFamily="34" charset="-122"/>
                <a:cs typeface="Consolas" pitchFamily="34" charset="-120"/>
              </a:rPr>
              <a:t>def sum_numbers(num1, num2):</a:t>
            </a:r>
            <a:endParaRPr lang="en-US" sz="1100" dirty="0"/>
          </a:p>
          <a:p>
            <a:pPr indent="0" marL="0">
              <a:lnSpc>
                <a:spcPts val="1800"/>
              </a:lnSpc>
              <a:buNone/>
            </a:pPr>
            <a:r>
              <a:rPr lang="en-US" sz="1100" dirty="0">
                <a:solidFill>
                  <a:srgbClr val="4C4C4D"/>
                </a:solidFill>
                <a:highlight>
                  <a:srgbClr val="CCD7FF"/>
                </a:highlight>
                <a:latin typeface="Consolas" pitchFamily="34" charset="0"/>
                <a:ea typeface="Consolas" pitchFamily="34" charset="-122"/>
                <a:cs typeface="Consolas" pitchFamily="34" charset="-120"/>
              </a:rPr>
              <a:t>  sum = num1 + num2</a:t>
            </a:r>
            <a:endParaRPr lang="en-US" sz="1100" dirty="0"/>
          </a:p>
          <a:p>
            <a:pPr indent="0" marL="0">
              <a:lnSpc>
                <a:spcPts val="1800"/>
              </a:lnSpc>
              <a:buNone/>
            </a:pPr>
            <a:r>
              <a:rPr lang="en-US" sz="1100" dirty="0">
                <a:solidFill>
                  <a:srgbClr val="4C4C4D"/>
                </a:solidFill>
                <a:highlight>
                  <a:srgbClr val="CCD7FF"/>
                </a:highlight>
                <a:latin typeface="Consolas" pitchFamily="34" charset="0"/>
                <a:ea typeface="Consolas" pitchFamily="34" charset="-122"/>
                <a:cs typeface="Consolas" pitchFamily="34" charset="-120"/>
              </a:rPr>
              <a:t>  return sum</a:t>
            </a:r>
            <a:endParaRPr lang="en-US" sz="1100" dirty="0"/>
          </a:p>
          <a:p>
            <a:pPr indent="0" marL="0">
              <a:lnSpc>
                <a:spcPts val="1800"/>
              </a:lnSpc>
              <a:buNone/>
            </a:pPr>
            <a:endParaRPr lang="en-US" sz="1100" dirty="0"/>
          </a:p>
          <a:p>
            <a:pPr indent="0" marL="0">
              <a:lnSpc>
                <a:spcPts val="1800"/>
              </a:lnSpc>
              <a:buNone/>
            </a:pPr>
            <a:r>
              <a:rPr lang="en-US" sz="1100" dirty="0">
                <a:solidFill>
                  <a:srgbClr val="4C4C4D"/>
                </a:solidFill>
                <a:highlight>
                  <a:srgbClr val="CCD7FF"/>
                </a:highlight>
                <a:latin typeface="Consolas" pitchFamily="34" charset="0"/>
                <a:ea typeface="Consolas" pitchFamily="34" charset="-122"/>
                <a:cs typeface="Consolas" pitchFamily="34" charset="-120"/>
              </a:rPr>
              <a:t>result = sum_numbers(15, 25)  # Calculate the sum of 15 and 25</a:t>
            </a:r>
            <a:endParaRPr lang="en-US" sz="1100" dirty="0"/>
          </a:p>
          <a:p>
            <a:pPr indent="0" marL="0">
              <a:lnSpc>
                <a:spcPts val="1800"/>
              </a:lnSpc>
              <a:buNone/>
            </a:pPr>
            <a:r>
              <a:rPr lang="en-US" sz="1100" dirty="0">
                <a:solidFill>
                  <a:srgbClr val="4C4C4D"/>
                </a:solidFill>
                <a:highlight>
                  <a:srgbClr val="CCD7FF"/>
                </a:highlight>
                <a:latin typeface="Consolas" pitchFamily="34" charset="0"/>
                <a:ea typeface="Consolas" pitchFamily="34" charset="-122"/>
                <a:cs typeface="Consolas" pitchFamily="34" charset="-120"/>
              </a:rPr>
              <a:t>print(result)  # Output: 40</a:t>
            </a:r>
            <a:endParaRPr lang="en-US" sz="11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88670" y="620792"/>
            <a:ext cx="5910143" cy="704255"/>
          </a:xfrm>
          <a:prstGeom prst="rect">
            <a:avLst/>
          </a:prstGeom>
          <a:noFill/>
          <a:ln/>
        </p:spPr>
        <p:txBody>
          <a:bodyPr wrap="none" lIns="0" tIns="0" rIns="0" bIns="0" rtlCol="0" anchor="t"/>
          <a:lstStyle/>
          <a:p>
            <a:pPr indent="0" marL="0">
              <a:lnSpc>
                <a:spcPts val="5500"/>
              </a:lnSpc>
              <a:buNone/>
            </a:pPr>
            <a:r>
              <a:rPr lang="en-US" sz="4400" dirty="0">
                <a:solidFill>
                  <a:srgbClr val="152D47"/>
                </a:solidFill>
                <a:latin typeface="Crimson Pro Semi Bold" pitchFamily="34" charset="0"/>
                <a:ea typeface="Crimson Pro Semi Bold" pitchFamily="34" charset="-122"/>
                <a:cs typeface="Crimson Pro Semi Bold" pitchFamily="34" charset="-120"/>
              </a:rPr>
              <a:t>Default Parameter Values</a:t>
            </a:r>
            <a:endParaRPr lang="en-US" sz="4400" dirty="0"/>
          </a:p>
        </p:txBody>
      </p:sp>
      <p:pic>
        <p:nvPicPr>
          <p:cNvPr id="3" name="Image 0" descr="preencoded.png">    </p:cNvPr>
          <p:cNvPicPr>
            <a:picLocks noChangeAspect="1"/>
          </p:cNvPicPr>
          <p:nvPr/>
        </p:nvPicPr>
        <p:blipFill>
          <a:blip r:embed="rId1"/>
          <a:stretch>
            <a:fillRect/>
          </a:stretch>
        </p:blipFill>
        <p:spPr>
          <a:xfrm>
            <a:off x="788670" y="1775698"/>
            <a:ext cx="563404" cy="563404"/>
          </a:xfrm>
          <a:prstGeom prst="rect">
            <a:avLst/>
          </a:prstGeom>
        </p:spPr>
      </p:pic>
      <p:sp>
        <p:nvSpPr>
          <p:cNvPr id="4" name="Text 1"/>
          <p:cNvSpPr/>
          <p:nvPr/>
        </p:nvSpPr>
        <p:spPr>
          <a:xfrm>
            <a:off x="788670" y="2564368"/>
            <a:ext cx="2817019" cy="352068"/>
          </a:xfrm>
          <a:prstGeom prst="rect">
            <a:avLst/>
          </a:prstGeom>
          <a:noFill/>
          <a:ln/>
        </p:spPr>
        <p:txBody>
          <a:bodyPr wrap="none" lIns="0" tIns="0" rIns="0" bIns="0" rtlCol="0" anchor="t"/>
          <a:lstStyle/>
          <a:p>
            <a:pPr algn="l" indent="0" marL="0">
              <a:lnSpc>
                <a:spcPts val="2750"/>
              </a:lnSpc>
              <a:buNone/>
            </a:pPr>
            <a:r>
              <a:rPr lang="en-US" sz="2200" dirty="0">
                <a:solidFill>
                  <a:srgbClr val="4C4C4D"/>
                </a:solidFill>
                <a:latin typeface="Crimson Pro Semi Bold" pitchFamily="34" charset="0"/>
                <a:ea typeface="Crimson Pro Semi Bold" pitchFamily="34" charset="-122"/>
                <a:cs typeface="Crimson Pro Semi Bold" pitchFamily="34" charset="-120"/>
              </a:rPr>
              <a:t>Flexibility</a:t>
            </a:r>
            <a:endParaRPr lang="en-US" sz="2200" dirty="0"/>
          </a:p>
        </p:txBody>
      </p:sp>
      <p:sp>
        <p:nvSpPr>
          <p:cNvPr id="5" name="Text 2"/>
          <p:cNvSpPr/>
          <p:nvPr/>
        </p:nvSpPr>
        <p:spPr>
          <a:xfrm>
            <a:off x="788670" y="3051572"/>
            <a:ext cx="6357461" cy="1081564"/>
          </a:xfrm>
          <a:prstGeom prst="rect">
            <a:avLst/>
          </a:prstGeom>
          <a:noFill/>
          <a:ln/>
        </p:spPr>
        <p:txBody>
          <a:bodyPr wrap="square" lIns="0" tIns="0" rIns="0" bIns="0" rtlCol="0" anchor="t"/>
          <a:lstStyle/>
          <a:p>
            <a:pPr algn="l" indent="0" marL="0">
              <a:lnSpc>
                <a:spcPts val="2800"/>
              </a:lnSpc>
              <a:buNone/>
            </a:pPr>
            <a:r>
              <a:rPr lang="en-US" sz="1750" dirty="0">
                <a:solidFill>
                  <a:srgbClr val="4C4C4D"/>
                </a:solidFill>
                <a:latin typeface="Heebo" pitchFamily="34" charset="0"/>
                <a:ea typeface="Heebo" pitchFamily="34" charset="-122"/>
                <a:cs typeface="Heebo" pitchFamily="34" charset="-120"/>
              </a:rPr>
              <a:t>Default values make functions more flexible. You can call a function with or without providing specific values for certain arguments, allowing for different use cases.</a:t>
            </a:r>
            <a:endParaRPr lang="en-US" sz="1750" dirty="0"/>
          </a:p>
        </p:txBody>
      </p:sp>
      <p:sp>
        <p:nvSpPr>
          <p:cNvPr id="6" name="Shape 3"/>
          <p:cNvSpPr/>
          <p:nvPr/>
        </p:nvSpPr>
        <p:spPr>
          <a:xfrm>
            <a:off x="788670" y="4386620"/>
            <a:ext cx="6357461" cy="2140506"/>
          </a:xfrm>
          <a:prstGeom prst="roundRect">
            <a:avLst>
              <a:gd name="adj" fmla="val 1579"/>
            </a:avLst>
          </a:prstGeom>
          <a:solidFill>
            <a:srgbClr val="CCD7FF"/>
          </a:solidFill>
          <a:ln/>
        </p:spPr>
      </p:sp>
      <p:sp>
        <p:nvSpPr>
          <p:cNvPr id="7" name="Shape 4"/>
          <p:cNvSpPr/>
          <p:nvPr/>
        </p:nvSpPr>
        <p:spPr>
          <a:xfrm>
            <a:off x="777478" y="4386620"/>
            <a:ext cx="6379845" cy="2140506"/>
          </a:xfrm>
          <a:prstGeom prst="roundRect">
            <a:avLst>
              <a:gd name="adj" fmla="val 1579"/>
            </a:avLst>
          </a:prstGeom>
          <a:solidFill>
            <a:srgbClr val="CCD7FF"/>
          </a:solidFill>
          <a:ln/>
        </p:spPr>
      </p:sp>
      <p:sp>
        <p:nvSpPr>
          <p:cNvPr id="8" name="Text 5"/>
          <p:cNvSpPr/>
          <p:nvPr/>
        </p:nvSpPr>
        <p:spPr>
          <a:xfrm>
            <a:off x="1002744" y="4555569"/>
            <a:ext cx="5929313" cy="1802606"/>
          </a:xfrm>
          <a:prstGeom prst="rect">
            <a:avLst/>
          </a:prstGeom>
          <a:noFill/>
          <a:ln/>
        </p:spPr>
        <p:txBody>
          <a:bodyPr wrap="square" lIns="0" tIns="0" rIns="0" bIns="0" rtlCol="0" anchor="t"/>
          <a:lstStyle/>
          <a:p>
            <a:pPr algn="l" indent="0" marL="0">
              <a:lnSpc>
                <a:spcPts val="2800"/>
              </a:lnSpc>
              <a:buNone/>
            </a:pPr>
            <a:r>
              <a:rPr lang="en-US" sz="1750" dirty="0">
                <a:solidFill>
                  <a:srgbClr val="4C4C4D"/>
                </a:solidFill>
                <a:highlight>
                  <a:srgbClr val="CCD7FF"/>
                </a:highlight>
                <a:latin typeface="Consolas" pitchFamily="34" charset="0"/>
                <a:ea typeface="Consolas" pitchFamily="34" charset="-122"/>
                <a:cs typeface="Consolas" pitchFamily="34" charset="-120"/>
              </a:rPr>
              <a:t>def greet(name="World"):</a:t>
            </a:r>
            <a:endParaRPr lang="en-US" sz="1750" dirty="0"/>
          </a:p>
          <a:p>
            <a:pPr algn="l" indent="0" marL="0">
              <a:lnSpc>
                <a:spcPts val="2800"/>
              </a:lnSpc>
              <a:buNone/>
            </a:pPr>
            <a:r>
              <a:rPr lang="en-US" sz="1750" dirty="0">
                <a:solidFill>
                  <a:srgbClr val="4C4C4D"/>
                </a:solidFill>
                <a:highlight>
                  <a:srgbClr val="CCD7FF"/>
                </a:highlight>
                <a:latin typeface="Consolas" pitchFamily="34" charset="0"/>
                <a:ea typeface="Consolas" pitchFamily="34" charset="-122"/>
                <a:cs typeface="Consolas" pitchFamily="34" charset="-120"/>
              </a:rPr>
              <a:t>  print(f"Hello, {name}!")</a:t>
            </a:r>
            <a:endParaRPr lang="en-US" sz="1750" dirty="0"/>
          </a:p>
          <a:p>
            <a:pPr algn="l" indent="0" marL="0">
              <a:lnSpc>
                <a:spcPts val="2800"/>
              </a:lnSpc>
              <a:buNone/>
            </a:pPr>
            <a:endParaRPr lang="en-US" sz="1750" dirty="0"/>
          </a:p>
          <a:p>
            <a:pPr algn="l" indent="0" marL="0">
              <a:lnSpc>
                <a:spcPts val="2800"/>
              </a:lnSpc>
              <a:buNone/>
            </a:pPr>
            <a:r>
              <a:rPr lang="en-US" sz="1750" dirty="0">
                <a:solidFill>
                  <a:srgbClr val="4C4C4D"/>
                </a:solidFill>
                <a:highlight>
                  <a:srgbClr val="CCD7FF"/>
                </a:highlight>
                <a:latin typeface="Consolas" pitchFamily="34" charset="0"/>
                <a:ea typeface="Consolas" pitchFamily="34" charset="-122"/>
                <a:cs typeface="Consolas" pitchFamily="34" charset="-120"/>
              </a:rPr>
              <a:t>greet()  # Output: Hello, World!</a:t>
            </a:r>
            <a:endParaRPr lang="en-US" sz="1750" dirty="0"/>
          </a:p>
          <a:p>
            <a:pPr algn="l" indent="0" marL="0">
              <a:lnSpc>
                <a:spcPts val="2800"/>
              </a:lnSpc>
              <a:buNone/>
            </a:pPr>
            <a:r>
              <a:rPr lang="en-US" sz="1750" dirty="0">
                <a:solidFill>
                  <a:srgbClr val="4C4C4D"/>
                </a:solidFill>
                <a:highlight>
                  <a:srgbClr val="CCD7FF"/>
                </a:highlight>
                <a:latin typeface="Consolas" pitchFamily="34" charset="0"/>
                <a:ea typeface="Consolas" pitchFamily="34" charset="-122"/>
                <a:cs typeface="Consolas" pitchFamily="34" charset="-120"/>
              </a:rPr>
              <a:t>greet("Alice")  # Output: Hello, Alice!</a:t>
            </a:r>
            <a:endParaRPr lang="en-US" sz="1750" dirty="0"/>
          </a:p>
        </p:txBody>
      </p:sp>
      <p:pic>
        <p:nvPicPr>
          <p:cNvPr id="9" name="Image 1" descr="preencoded.png">    </p:cNvPr>
          <p:cNvPicPr>
            <a:picLocks noChangeAspect="1"/>
          </p:cNvPicPr>
          <p:nvPr/>
        </p:nvPicPr>
        <p:blipFill>
          <a:blip r:embed="rId2"/>
          <a:stretch>
            <a:fillRect/>
          </a:stretch>
        </p:blipFill>
        <p:spPr>
          <a:xfrm>
            <a:off x="7484150" y="1775698"/>
            <a:ext cx="563404" cy="563404"/>
          </a:xfrm>
          <a:prstGeom prst="rect">
            <a:avLst/>
          </a:prstGeom>
        </p:spPr>
      </p:pic>
      <p:sp>
        <p:nvSpPr>
          <p:cNvPr id="10" name="Text 6"/>
          <p:cNvSpPr/>
          <p:nvPr/>
        </p:nvSpPr>
        <p:spPr>
          <a:xfrm>
            <a:off x="7484150" y="2564368"/>
            <a:ext cx="2817019" cy="352068"/>
          </a:xfrm>
          <a:prstGeom prst="rect">
            <a:avLst/>
          </a:prstGeom>
          <a:noFill/>
          <a:ln/>
        </p:spPr>
        <p:txBody>
          <a:bodyPr wrap="none" lIns="0" tIns="0" rIns="0" bIns="0" rtlCol="0" anchor="t"/>
          <a:lstStyle/>
          <a:p>
            <a:pPr algn="l" indent="0" marL="0">
              <a:lnSpc>
                <a:spcPts val="2750"/>
              </a:lnSpc>
              <a:buNone/>
            </a:pPr>
            <a:r>
              <a:rPr lang="en-US" sz="2200" dirty="0">
                <a:solidFill>
                  <a:srgbClr val="4C4C4D"/>
                </a:solidFill>
                <a:latin typeface="Crimson Pro Semi Bold" pitchFamily="34" charset="0"/>
                <a:ea typeface="Crimson Pro Semi Bold" pitchFamily="34" charset="-122"/>
                <a:cs typeface="Crimson Pro Semi Bold" pitchFamily="34" charset="-120"/>
              </a:rPr>
              <a:t>Code Clarity</a:t>
            </a:r>
            <a:endParaRPr lang="en-US" sz="2200" dirty="0"/>
          </a:p>
        </p:txBody>
      </p:sp>
      <p:sp>
        <p:nvSpPr>
          <p:cNvPr id="11" name="Text 7"/>
          <p:cNvSpPr/>
          <p:nvPr/>
        </p:nvSpPr>
        <p:spPr>
          <a:xfrm>
            <a:off x="7484150" y="3051572"/>
            <a:ext cx="6357580" cy="1081564"/>
          </a:xfrm>
          <a:prstGeom prst="rect">
            <a:avLst/>
          </a:prstGeom>
          <a:noFill/>
          <a:ln/>
        </p:spPr>
        <p:txBody>
          <a:bodyPr wrap="square" lIns="0" tIns="0" rIns="0" bIns="0" rtlCol="0" anchor="t"/>
          <a:lstStyle/>
          <a:p>
            <a:pPr algn="l" indent="0" marL="0">
              <a:lnSpc>
                <a:spcPts val="2800"/>
              </a:lnSpc>
              <a:buNone/>
            </a:pPr>
            <a:r>
              <a:rPr lang="en-US" sz="1750" dirty="0">
                <a:solidFill>
                  <a:srgbClr val="4C4C4D"/>
                </a:solidFill>
                <a:latin typeface="Heebo" pitchFamily="34" charset="0"/>
                <a:ea typeface="Heebo" pitchFamily="34" charset="-122"/>
                <a:cs typeface="Heebo" pitchFamily="34" charset="-120"/>
              </a:rPr>
              <a:t>Default values improve code readability. They make it clear what values are expected if no arguments are explicitly provided, leading to more maintainable code.</a:t>
            </a:r>
            <a:endParaRPr lang="en-US" sz="1750" dirty="0"/>
          </a:p>
        </p:txBody>
      </p:sp>
      <p:sp>
        <p:nvSpPr>
          <p:cNvPr id="12" name="Shape 8"/>
          <p:cNvSpPr/>
          <p:nvPr/>
        </p:nvSpPr>
        <p:spPr>
          <a:xfrm>
            <a:off x="7484150" y="4386620"/>
            <a:ext cx="6357580" cy="3222069"/>
          </a:xfrm>
          <a:prstGeom prst="roundRect">
            <a:avLst>
              <a:gd name="adj" fmla="val 1049"/>
            </a:avLst>
          </a:prstGeom>
          <a:solidFill>
            <a:srgbClr val="CCD7FF"/>
          </a:solidFill>
          <a:ln/>
        </p:spPr>
      </p:sp>
      <p:sp>
        <p:nvSpPr>
          <p:cNvPr id="13" name="Shape 9"/>
          <p:cNvSpPr/>
          <p:nvPr/>
        </p:nvSpPr>
        <p:spPr>
          <a:xfrm>
            <a:off x="7472958" y="4386620"/>
            <a:ext cx="6379964" cy="3222069"/>
          </a:xfrm>
          <a:prstGeom prst="roundRect">
            <a:avLst>
              <a:gd name="adj" fmla="val 1049"/>
            </a:avLst>
          </a:prstGeom>
          <a:solidFill>
            <a:srgbClr val="CCD7FF"/>
          </a:solidFill>
          <a:ln/>
        </p:spPr>
      </p:sp>
      <p:sp>
        <p:nvSpPr>
          <p:cNvPr id="14" name="Text 10"/>
          <p:cNvSpPr/>
          <p:nvPr/>
        </p:nvSpPr>
        <p:spPr>
          <a:xfrm>
            <a:off x="7698224" y="4555569"/>
            <a:ext cx="5929432" cy="2884170"/>
          </a:xfrm>
          <a:prstGeom prst="rect">
            <a:avLst/>
          </a:prstGeom>
          <a:noFill/>
          <a:ln/>
        </p:spPr>
        <p:txBody>
          <a:bodyPr wrap="square" lIns="0" tIns="0" rIns="0" bIns="0" rtlCol="0" anchor="t"/>
          <a:lstStyle/>
          <a:p>
            <a:pPr algn="l" indent="0" marL="0">
              <a:lnSpc>
                <a:spcPts val="2800"/>
              </a:lnSpc>
              <a:buNone/>
            </a:pPr>
            <a:r>
              <a:rPr lang="en-US" sz="1750" dirty="0">
                <a:solidFill>
                  <a:srgbClr val="4C4C4D"/>
                </a:solidFill>
                <a:highlight>
                  <a:srgbClr val="CCD7FF"/>
                </a:highlight>
                <a:latin typeface="Consolas" pitchFamily="34" charset="0"/>
                <a:ea typeface="Consolas" pitchFamily="34" charset="-122"/>
                <a:cs typeface="Consolas" pitchFamily="34" charset="-120"/>
              </a:rPr>
              <a:t>def calculate_discount(price, discount_rate=0.1):</a:t>
            </a:r>
            <a:endParaRPr lang="en-US" sz="1750" dirty="0"/>
          </a:p>
          <a:p>
            <a:pPr algn="l" indent="0" marL="0">
              <a:lnSpc>
                <a:spcPts val="2800"/>
              </a:lnSpc>
              <a:buNone/>
            </a:pPr>
            <a:r>
              <a:rPr lang="en-US" sz="1750" dirty="0">
                <a:solidFill>
                  <a:srgbClr val="4C4C4D"/>
                </a:solidFill>
                <a:highlight>
                  <a:srgbClr val="CCD7FF"/>
                </a:highlight>
                <a:latin typeface="Consolas" pitchFamily="34" charset="0"/>
                <a:ea typeface="Consolas" pitchFamily="34" charset="-122"/>
                <a:cs typeface="Consolas" pitchFamily="34" charset="-120"/>
              </a:rPr>
              <a:t>  discount = price * discount_rate</a:t>
            </a:r>
            <a:endParaRPr lang="en-US" sz="1750" dirty="0"/>
          </a:p>
          <a:p>
            <a:pPr algn="l" indent="0" marL="0">
              <a:lnSpc>
                <a:spcPts val="2800"/>
              </a:lnSpc>
              <a:buNone/>
            </a:pPr>
            <a:r>
              <a:rPr lang="en-US" sz="1750" dirty="0">
                <a:solidFill>
                  <a:srgbClr val="4C4C4D"/>
                </a:solidFill>
                <a:highlight>
                  <a:srgbClr val="CCD7FF"/>
                </a:highlight>
                <a:latin typeface="Consolas" pitchFamily="34" charset="0"/>
                <a:ea typeface="Consolas" pitchFamily="34" charset="-122"/>
                <a:cs typeface="Consolas" pitchFamily="34" charset="-120"/>
              </a:rPr>
              <a:t>  return price - discount</a:t>
            </a:r>
            <a:endParaRPr lang="en-US" sz="1750" dirty="0"/>
          </a:p>
          <a:p>
            <a:pPr algn="l" indent="0" marL="0">
              <a:lnSpc>
                <a:spcPts val="2800"/>
              </a:lnSpc>
              <a:buNone/>
            </a:pPr>
            <a:endParaRPr lang="en-US" sz="1750" dirty="0"/>
          </a:p>
          <a:p>
            <a:pPr algn="l" indent="0" marL="0">
              <a:lnSpc>
                <a:spcPts val="2800"/>
              </a:lnSpc>
              <a:buNone/>
            </a:pPr>
            <a:r>
              <a:rPr lang="en-US" sz="1750" dirty="0">
                <a:solidFill>
                  <a:srgbClr val="4C4C4D"/>
                </a:solidFill>
                <a:highlight>
                  <a:srgbClr val="CCD7FF"/>
                </a:highlight>
                <a:latin typeface="Consolas" pitchFamily="34" charset="0"/>
                <a:ea typeface="Consolas" pitchFamily="34" charset="-122"/>
                <a:cs typeface="Consolas" pitchFamily="34" charset="-120"/>
              </a:rPr>
              <a:t>price = 100</a:t>
            </a:r>
            <a:endParaRPr lang="en-US" sz="1750" dirty="0"/>
          </a:p>
          <a:p>
            <a:pPr algn="l" indent="0" marL="0">
              <a:lnSpc>
                <a:spcPts val="2800"/>
              </a:lnSpc>
              <a:buNone/>
            </a:pPr>
            <a:r>
              <a:rPr lang="en-US" sz="1750" dirty="0">
                <a:solidFill>
                  <a:srgbClr val="4C4C4D"/>
                </a:solidFill>
                <a:highlight>
                  <a:srgbClr val="CCD7FF"/>
                </a:highlight>
                <a:latin typeface="Consolas" pitchFamily="34" charset="0"/>
                <a:ea typeface="Consolas" pitchFamily="34" charset="-122"/>
                <a:cs typeface="Consolas" pitchFamily="34" charset="-120"/>
              </a:rPr>
              <a:t>print(calculate_discount(price))  # Output: 90.0</a:t>
            </a:r>
            <a:endParaRPr lang="en-US" sz="1750" dirty="0"/>
          </a:p>
          <a:p>
            <a:pPr algn="l" indent="0" marL="0">
              <a:lnSpc>
                <a:spcPts val="2800"/>
              </a:lnSpc>
              <a:buNone/>
            </a:pPr>
            <a:r>
              <a:rPr lang="en-US" sz="1750" dirty="0">
                <a:solidFill>
                  <a:srgbClr val="4C4C4D"/>
                </a:solidFill>
                <a:highlight>
                  <a:srgbClr val="CCD7FF"/>
                </a:highlight>
                <a:latin typeface="Consolas" pitchFamily="34" charset="0"/>
                <a:ea typeface="Consolas" pitchFamily="34" charset="-122"/>
                <a:cs typeface="Consolas" pitchFamily="34" charset="-120"/>
              </a:rPr>
              <a:t>print(calculate_discount(price, discount_rate=0.2))  # Output: 80.0</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18</Slides>
  <Notes>18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18</vt:i4>
      </vt:variant>
    </vt:vector>
  </HeadingPairs>
  <TitlesOfParts>
    <vt:vector size="21"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Sharath G R</dc:creator>
  <cp:lastModifiedBy>PptxGenJS</cp:lastModifiedBy>
  <cp:revision>1</cp:revision>
  <dcterms:created xsi:type="dcterms:W3CDTF">2024-10-07T21:47:39Z</dcterms:created>
  <dcterms:modified xsi:type="dcterms:W3CDTF">2024-10-07T21:47:39Z</dcterms:modified>
</cp:coreProperties>
</file>